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85" r:id="rId2"/>
    <p:sldId id="287" r:id="rId3"/>
    <p:sldId id="316" r:id="rId4"/>
    <p:sldId id="342" r:id="rId5"/>
    <p:sldId id="331" r:id="rId6"/>
    <p:sldId id="333" r:id="rId7"/>
    <p:sldId id="322" r:id="rId8"/>
    <p:sldId id="341" r:id="rId9"/>
    <p:sldId id="334" r:id="rId10"/>
    <p:sldId id="343" r:id="rId11"/>
    <p:sldId id="336" r:id="rId12"/>
    <p:sldId id="344" r:id="rId13"/>
    <p:sldId id="335" r:id="rId14"/>
    <p:sldId id="350" r:id="rId15"/>
    <p:sldId id="327" r:id="rId16"/>
    <p:sldId id="296" r:id="rId17"/>
    <p:sldId id="278" r:id="rId18"/>
    <p:sldId id="351" r:id="rId19"/>
    <p:sldId id="352" r:id="rId20"/>
    <p:sldId id="337" r:id="rId21"/>
    <p:sldId id="345" r:id="rId22"/>
    <p:sldId id="353" r:id="rId23"/>
    <p:sldId id="355" r:id="rId24"/>
    <p:sldId id="354" r:id="rId25"/>
    <p:sldId id="356" r:id="rId26"/>
    <p:sldId id="357" r:id="rId27"/>
    <p:sldId id="359" r:id="rId28"/>
    <p:sldId id="361" r:id="rId29"/>
    <p:sldId id="358" r:id="rId30"/>
    <p:sldId id="360" r:id="rId31"/>
    <p:sldId id="349" r:id="rId32"/>
    <p:sldId id="372" r:id="rId33"/>
    <p:sldId id="373" r:id="rId34"/>
    <p:sldId id="362" r:id="rId35"/>
    <p:sldId id="363" r:id="rId36"/>
    <p:sldId id="364" r:id="rId37"/>
    <p:sldId id="368" r:id="rId38"/>
    <p:sldId id="369" r:id="rId39"/>
    <p:sldId id="370" r:id="rId40"/>
    <p:sldId id="371" r:id="rId41"/>
    <p:sldId id="374" r:id="rId42"/>
    <p:sldId id="365" r:id="rId43"/>
    <p:sldId id="376" r:id="rId44"/>
    <p:sldId id="366" r:id="rId45"/>
    <p:sldId id="348" r:id="rId46"/>
    <p:sldId id="378" r:id="rId47"/>
    <p:sldId id="382" r:id="rId48"/>
    <p:sldId id="381" r:id="rId49"/>
    <p:sldId id="383" r:id="rId50"/>
    <p:sldId id="385" r:id="rId51"/>
    <p:sldId id="384" r:id="rId52"/>
    <p:sldId id="338" r:id="rId53"/>
    <p:sldId id="367" r:id="rId54"/>
    <p:sldId id="386" r:id="rId55"/>
    <p:sldId id="387" r:id="rId56"/>
    <p:sldId id="339" r:id="rId57"/>
    <p:sldId id="347" r:id="rId58"/>
    <p:sldId id="340" r:id="rId59"/>
    <p:sldId id="377" r:id="rId60"/>
    <p:sldId id="346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8" autoAdjust="0"/>
    <p:restoredTop sz="66633" autoAdjust="0"/>
  </p:normalViewPr>
  <p:slideViewPr>
    <p:cSldViewPr snapToGrid="0">
      <p:cViewPr varScale="1">
        <p:scale>
          <a:sx n="87" d="100"/>
          <a:sy n="87" d="100"/>
        </p:scale>
        <p:origin x="1278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8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audio1.wav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69972-1D3A-4A87-BCC7-B686D35644A2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EE7FB-FC25-4D97-9F24-771A81FC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73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everyone. My name is Anish Rana and you are watching Kubernetes web series.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Today, we're going to cover one interesting topic, i.e.  “What is Deployment?"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27227-0633-4FD9-AB2A-03675A359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31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689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97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0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5724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028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293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574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03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9503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676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832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796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0053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373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161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2093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450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332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077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730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08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7947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003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658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8031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780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192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04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8057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0526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3233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35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1009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99782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0952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09413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1083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4671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1487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6475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3867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08595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49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339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7723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order to scale down the pods then again, we can use this command options. But this time, we take replicas= 2.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can also scale up or down the pods by directly edit the deployment yaml file.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6841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0408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0203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3654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5152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7826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4215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48642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When we edit the yaml file a new </a:t>
            </a:r>
            <a:r>
              <a:rPr lang="en-US" dirty="0" err="1"/>
              <a:t>replicaSet</a:t>
            </a:r>
            <a:r>
              <a:rPr lang="en-US" dirty="0"/>
              <a:t> will create.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But if we use rollout undo, it will switch back to new </a:t>
            </a:r>
            <a:r>
              <a:rPr lang="en-US" dirty="0" err="1"/>
              <a:t>replicaSet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800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5561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37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72C9A-DD8E-45E1-A662-4910C021E3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573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0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609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5E8F5-F2DC-455C-875D-46836A204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420B9-AC52-4FEA-9B0A-DC65CDEF8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B1AFE-0E47-4359-A1BD-9079008B7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FB3BD-1E48-404A-B9D4-E9CD60F4B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186CF-27BD-42A4-A9DA-1BE1BC2C9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29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0A2AE-490F-46FB-8EFF-3917F90F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81F731-90CC-4E6A-A52C-C6441D96D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B7D95-8761-46BC-9282-F085B4D9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B7654-2540-4581-B22D-A6669819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4F250-0D1D-40E0-81A2-58AAC0BDA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64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B0051C-E756-4DC0-A8BE-6364417F34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BA77C-A610-4370-9C6E-EBEF63B01C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C2773-FAAC-4EDD-9568-D2A31D0F2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F84ED-4220-4663-BA40-1E4B5EC20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38534-D275-41E7-88D9-FC3BB73F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45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77EF2-A48A-48F9-95FD-917A35845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FCEE7-572A-43CE-BA13-3BC786DDF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85C0A-57BA-4110-940B-87106A8E6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3BDA4-90B5-4B47-9EEB-17548CC53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32990-9760-4B09-9879-A91E96D26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6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A309D-F180-4CF3-BF61-C145B0F34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CDDB7-D589-4E2B-924F-290288B98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2AD53-E801-47A5-81C6-10B93EFC3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061BD-6608-449B-8AAD-E3764E6C5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67DD2-FF0F-4A8E-B842-EB8679BEA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616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74D63-DD8B-4C11-BA27-B0BB050D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95FAF-5317-4FED-8F1A-2ACC2A2D7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C4A8D-BD41-49EB-A312-B73AC617DE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89DCA-37B5-4D45-B46C-EA23A4A88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6F508-A50A-447C-A449-ACE7C07A1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61314-6403-4E67-8B8E-CB7F0E9C9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28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A9DE-9384-4651-9A8C-70794D990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541B3-8696-4A72-9BD5-F30E804F7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4A359-42AD-4CE3-A933-071A70DF8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7C25D6-486A-49D2-BEBA-216310C47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5F97A6-6BC6-4469-A063-A40B6021EE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17A402-EC1B-4B81-8A03-20D6518E3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D23525-24FC-4F34-B209-6FA2FAFC7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5F0C30-F2D0-4F1D-B50A-1D7393B6F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317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E161-37D8-4B5B-9FF5-A3184EAC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35A4BF-8A96-4C71-860A-426D8744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4265AB-F761-4ABE-BAF8-AAA64C5A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7F1EA-416B-45A5-B59F-60C6DC31B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15565B-EFD5-42D6-B727-FFE6A2D3F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7432C-E5BA-4513-A24C-46FBA5EDF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ED8CB-5517-4ABB-893D-B865C454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792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689E-9013-4A71-8690-198B7E52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3C7EB-4EF6-461E-9CEB-93CC3B873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565FE1-A4F9-4C9B-AB8D-19FD8272B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F49ADE-C50D-4A53-89B5-C7C4F268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3E7F5-ABD9-4593-9B17-730CE552D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6C3F7E-9E48-4516-A631-34677FAF6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2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7790A-8B59-4DC8-8740-F9D77F4CB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8B45B1-2226-4B79-8F6A-B40A68846E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9B0380-D082-492A-9D3F-CC2CA5B57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B3D1D-20DB-4526-B87D-FCDE5F1E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32ABDB-2C35-42E0-8620-EDE52DB2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9CCEE-C823-424E-97D6-E1E5DD971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639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F0D777-86DF-4B9E-99C5-E4DC66121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25BC51-3C9D-46DC-A696-59B41EB1B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3CCAD-A877-46DB-9F42-3E70A046DB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D87A6-5EB1-4B50-85E8-AD0AEE406A46}" type="datetimeFigureOut">
              <a:rPr lang="en-US" smtClean="0"/>
              <a:t>2023-02-08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7D569-2ABB-472A-881E-9D5D179F4D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4BB31-831C-4B18-A97E-A24423894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24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B53713D-BAD9-4B32-97FE-270DCA410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848" y="1836055"/>
            <a:ext cx="7670287" cy="5044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506481-CD3B-4A61-BB16-71FC152C1D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2" y="3279634"/>
            <a:ext cx="5612744" cy="360086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2785A76-1A39-4884-87BD-D54ABEE2F163}"/>
              </a:ext>
            </a:extLst>
          </p:cNvPr>
          <p:cNvGrpSpPr/>
          <p:nvPr/>
        </p:nvGrpSpPr>
        <p:grpSpPr>
          <a:xfrm>
            <a:off x="8536923" y="5613399"/>
            <a:ext cx="3461113" cy="1041400"/>
            <a:chOff x="1485900" y="1143000"/>
            <a:chExt cx="3543300" cy="10414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B56D767-A8DB-4D92-9B52-E9F23B82366C}"/>
                </a:ext>
              </a:extLst>
            </p:cNvPr>
            <p:cNvSpPr/>
            <p:nvPr/>
          </p:nvSpPr>
          <p:spPr>
            <a:xfrm>
              <a:off x="1485900" y="1143000"/>
              <a:ext cx="3543300" cy="1041400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BFDCFAC-B0B4-4C81-8A22-3397FBE16CCF}"/>
                </a:ext>
              </a:extLst>
            </p:cNvPr>
            <p:cNvSpPr/>
            <p:nvPr/>
          </p:nvSpPr>
          <p:spPr>
            <a:xfrm>
              <a:off x="1600200" y="1346200"/>
              <a:ext cx="800100" cy="7239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A0959D67-536F-43DF-A3E1-9896EF3547EB}"/>
                </a:ext>
              </a:extLst>
            </p:cNvPr>
            <p:cNvSpPr/>
            <p:nvPr/>
          </p:nvSpPr>
          <p:spPr>
            <a:xfrm rot="5400000">
              <a:off x="1854200" y="1536700"/>
              <a:ext cx="381000" cy="317500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80FF32-6B90-434C-A713-7D5FFE4F8F4A}"/>
                </a:ext>
              </a:extLst>
            </p:cNvPr>
            <p:cNvSpPr txBox="1"/>
            <p:nvPr/>
          </p:nvSpPr>
          <p:spPr>
            <a:xfrm>
              <a:off x="2641600" y="1433840"/>
              <a:ext cx="22987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WATCH NOW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71DDF5E-8DDB-438C-8940-DEAB95AE81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780" y="-35562"/>
            <a:ext cx="4176220" cy="3698241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F1C8CA3-9835-4DE5-B9FC-5A30AF9283B8}"/>
              </a:ext>
            </a:extLst>
          </p:cNvPr>
          <p:cNvSpPr/>
          <p:nvPr/>
        </p:nvSpPr>
        <p:spPr>
          <a:xfrm>
            <a:off x="645967" y="5384800"/>
            <a:ext cx="4056662" cy="149569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800000"/>
                </a:highlight>
              </a:rPr>
              <a:t>Theory + LAB + Documents </a:t>
            </a:r>
            <a:r>
              <a:rPr lang="en-US" dirty="0">
                <a:highlight>
                  <a:srgbClr val="000000"/>
                </a:highlight>
                <a:sym typeface="Wingdings" panose="05000000000000000000" pitchFamily="2" charset="2"/>
              </a:rPr>
              <a:t></a:t>
            </a:r>
            <a:r>
              <a:rPr lang="en-US" dirty="0">
                <a:highlight>
                  <a:srgbClr val="800000"/>
                </a:highlight>
              </a:rPr>
              <a:t> All free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15342E-7CE1-4A9F-BEC7-04DEDCA71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24902" cy="3279634"/>
          </a:xfrm>
          <a:prstGeom prst="rect">
            <a:avLst/>
          </a:prstGeom>
        </p:spPr>
      </p:pic>
      <p:sp>
        <p:nvSpPr>
          <p:cNvPr id="18" name="Scroll: Horizontal 17">
            <a:extLst>
              <a:ext uri="{FF2B5EF4-FFF2-40B4-BE49-F238E27FC236}">
                <a16:creationId xmlns:a16="http://schemas.microsoft.com/office/drawing/2014/main" id="{D55DA684-871E-4081-8520-FB99D4CB1390}"/>
              </a:ext>
            </a:extLst>
          </p:cNvPr>
          <p:cNvSpPr/>
          <p:nvPr/>
        </p:nvSpPr>
        <p:spPr>
          <a:xfrm>
            <a:off x="3361300" y="3369799"/>
            <a:ext cx="3136880" cy="2333765"/>
          </a:xfrm>
          <a:prstGeom prst="horizontalScroll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perspectiveAbove"/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39E636-CA3C-4DD1-88E5-CCC4F0C3C880}"/>
              </a:ext>
            </a:extLst>
          </p:cNvPr>
          <p:cNvSpPr/>
          <p:nvPr/>
        </p:nvSpPr>
        <p:spPr>
          <a:xfrm rot="18815978">
            <a:off x="3086663" y="4229713"/>
            <a:ext cx="1513810" cy="2707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Deployment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828A09-F9EE-CAAE-AF78-2333F15BA4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041" y="3953481"/>
            <a:ext cx="12192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5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0" presetID="34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4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4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4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49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0" presetID="34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4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4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3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33528" y="0"/>
            <a:ext cx="12158472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E89C79-128F-4224-BEF9-338A8DE3AB0D}"/>
              </a:ext>
            </a:extLst>
          </p:cNvPr>
          <p:cNvSpPr txBox="1"/>
          <p:nvPr/>
        </p:nvSpPr>
        <p:spPr>
          <a:xfrm>
            <a:off x="863346" y="170873"/>
            <a:ext cx="308000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1"/>
                </a:solidFill>
              </a:rPr>
              <a:t>apiVersion</a:t>
            </a:r>
            <a:r>
              <a:rPr lang="en-US" sz="2000" dirty="0">
                <a:solidFill>
                  <a:schemeClr val="accent1"/>
                </a:solidFill>
              </a:rPr>
              <a:t>: apps/v1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kind: Deployment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metadata: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name: nginx-deployment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labels: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app: nginx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spec: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replicas: 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selector: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</a:t>
            </a:r>
            <a:r>
              <a:rPr lang="en-US" sz="2000" dirty="0" err="1">
                <a:solidFill>
                  <a:schemeClr val="accent1"/>
                </a:solidFill>
              </a:rPr>
              <a:t>matchLabels</a:t>
            </a:r>
            <a:r>
              <a:rPr lang="en-US" sz="2000" dirty="0">
                <a:solidFill>
                  <a:schemeClr val="accent1"/>
                </a:solidFill>
              </a:rPr>
              <a:t>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app: nginx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template: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metadata: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labels: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  app: nginx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spec: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containers: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- name: nginx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  image: nginx:1.14.2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  ports: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  - </a:t>
            </a:r>
            <a:r>
              <a:rPr lang="en-US" sz="2000" dirty="0" err="1">
                <a:solidFill>
                  <a:schemeClr val="accent1"/>
                </a:solidFill>
              </a:rPr>
              <a:t>containerPort</a:t>
            </a:r>
            <a:r>
              <a:rPr lang="en-US" sz="2000" dirty="0">
                <a:solidFill>
                  <a:schemeClr val="accent1"/>
                </a:solidFill>
              </a:rPr>
              <a:t>: 80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A8216D-032F-4782-80C0-8B7DE7744C76}"/>
              </a:ext>
            </a:extLst>
          </p:cNvPr>
          <p:cNvSpPr/>
          <p:nvPr/>
        </p:nvSpPr>
        <p:spPr>
          <a:xfrm>
            <a:off x="1093849" y="3007204"/>
            <a:ext cx="1739591" cy="5702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5F05C4-1AFD-408A-89CB-8354C7A51333}"/>
              </a:ext>
            </a:extLst>
          </p:cNvPr>
          <p:cNvSpPr/>
          <p:nvPr/>
        </p:nvSpPr>
        <p:spPr>
          <a:xfrm>
            <a:off x="901436" y="530710"/>
            <a:ext cx="1994164" cy="2944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6F6BF1-9936-4DDB-9338-B29A480C35EB}"/>
              </a:ext>
            </a:extLst>
          </p:cNvPr>
          <p:cNvSpPr/>
          <p:nvPr/>
        </p:nvSpPr>
        <p:spPr>
          <a:xfrm>
            <a:off x="1006306" y="1110299"/>
            <a:ext cx="2899039" cy="32240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138CF4-2E5C-42C3-B20E-8F44C812EF9D}"/>
              </a:ext>
            </a:extLst>
          </p:cNvPr>
          <p:cNvSpPr/>
          <p:nvPr/>
        </p:nvSpPr>
        <p:spPr>
          <a:xfrm>
            <a:off x="1006306" y="2358315"/>
            <a:ext cx="1279694" cy="3519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inus Sign 16">
            <a:extLst>
              <a:ext uri="{FF2B5EF4-FFF2-40B4-BE49-F238E27FC236}">
                <a16:creationId xmlns:a16="http://schemas.microsoft.com/office/drawing/2014/main" id="{835878A3-0216-4E9F-BC21-F94E74D8D97F}"/>
              </a:ext>
            </a:extLst>
          </p:cNvPr>
          <p:cNvSpPr/>
          <p:nvPr/>
        </p:nvSpPr>
        <p:spPr>
          <a:xfrm>
            <a:off x="1003330" y="3162446"/>
            <a:ext cx="1739590" cy="20609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DB3F5B-C225-4671-8E99-9F70A349D652}"/>
              </a:ext>
            </a:extLst>
          </p:cNvPr>
          <p:cNvSpPr/>
          <p:nvPr/>
        </p:nvSpPr>
        <p:spPr>
          <a:xfrm>
            <a:off x="1093850" y="3929702"/>
            <a:ext cx="1563626" cy="9280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6ACC2B-D6B3-42FB-AEB4-4C9FD00B9751}"/>
              </a:ext>
            </a:extLst>
          </p:cNvPr>
          <p:cNvSpPr/>
          <p:nvPr/>
        </p:nvSpPr>
        <p:spPr>
          <a:xfrm>
            <a:off x="901436" y="1498935"/>
            <a:ext cx="1508389" cy="5780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E2B58D8-0CD3-4959-9166-D097D14D52B4}"/>
              </a:ext>
            </a:extLst>
          </p:cNvPr>
          <p:cNvSpPr/>
          <p:nvPr/>
        </p:nvSpPr>
        <p:spPr>
          <a:xfrm>
            <a:off x="1255774" y="5462567"/>
            <a:ext cx="2458976" cy="12245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inus Sign 20">
            <a:extLst>
              <a:ext uri="{FF2B5EF4-FFF2-40B4-BE49-F238E27FC236}">
                <a16:creationId xmlns:a16="http://schemas.microsoft.com/office/drawing/2014/main" id="{8C51B270-1B37-4936-A56C-0EB6C3CED9C2}"/>
              </a:ext>
            </a:extLst>
          </p:cNvPr>
          <p:cNvSpPr/>
          <p:nvPr/>
        </p:nvSpPr>
        <p:spPr>
          <a:xfrm>
            <a:off x="863346" y="2255704"/>
            <a:ext cx="1055695" cy="198220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inus Sign 21">
            <a:extLst>
              <a:ext uri="{FF2B5EF4-FFF2-40B4-BE49-F238E27FC236}">
                <a16:creationId xmlns:a16="http://schemas.microsoft.com/office/drawing/2014/main" id="{2D2B730A-F09B-4C4D-B8E8-90E757B5F0D7}"/>
              </a:ext>
            </a:extLst>
          </p:cNvPr>
          <p:cNvSpPr/>
          <p:nvPr/>
        </p:nvSpPr>
        <p:spPr>
          <a:xfrm>
            <a:off x="914174" y="2843225"/>
            <a:ext cx="1279694" cy="187735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C94D880-EDE8-4C5D-B18C-B58A31BC9645}"/>
              </a:ext>
            </a:extLst>
          </p:cNvPr>
          <p:cNvSpPr/>
          <p:nvPr/>
        </p:nvSpPr>
        <p:spPr>
          <a:xfrm>
            <a:off x="3344680" y="3179782"/>
            <a:ext cx="4465783" cy="26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ReplicaSet will select the pods with this label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D22658-D570-4BDA-998B-35814AFAB7FF}"/>
              </a:ext>
            </a:extLst>
          </p:cNvPr>
          <p:cNvSpPr/>
          <p:nvPr/>
        </p:nvSpPr>
        <p:spPr>
          <a:xfrm>
            <a:off x="3163705" y="4252165"/>
            <a:ext cx="4961120" cy="267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urier New" panose="02070309020205020404" pitchFamily="49" charset="0"/>
              </a:rPr>
              <a:t>ReplicaSet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/>
              <a:t>will </a:t>
            </a:r>
            <a:r>
              <a:rPr lang="en-US" b="1" dirty="0">
                <a:solidFill>
                  <a:srgbClr val="FF0000"/>
                </a:solidFill>
              </a:rPr>
              <a:t>create</a:t>
            </a:r>
            <a:r>
              <a:rPr lang="en-US" dirty="0"/>
              <a:t> the pods with this label</a:t>
            </a:r>
          </a:p>
        </p:txBody>
      </p:sp>
    </p:spTree>
    <p:extLst>
      <p:ext uri="{BB962C8B-B14F-4D97-AF65-F5344CB8AC3E}">
        <p14:creationId xmlns:p14="http://schemas.microsoft.com/office/powerpoint/2010/main" val="54058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9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6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4" grpId="2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03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create Deployment?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2601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E89C79-128F-4224-BEF9-338A8DE3AB0D}"/>
              </a:ext>
            </a:extLst>
          </p:cNvPr>
          <p:cNvSpPr txBox="1"/>
          <p:nvPr/>
        </p:nvSpPr>
        <p:spPr>
          <a:xfrm>
            <a:off x="363093" y="1159907"/>
            <a:ext cx="11265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kubectl apply -f https://</a:t>
            </a:r>
            <a:r>
              <a:rPr lang="en-US" sz="2400" dirty="0">
                <a:solidFill>
                  <a:schemeClr val="accent1"/>
                </a:solidFill>
              </a:rPr>
              <a:t>k8s.io/examples/controllers/nginx-deployment.yaml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D73810-BDA5-45BA-AAF6-AA2E4F172E8E}"/>
              </a:ext>
            </a:extLst>
          </p:cNvPr>
          <p:cNvSpPr txBox="1"/>
          <p:nvPr/>
        </p:nvSpPr>
        <p:spPr>
          <a:xfrm>
            <a:off x="363093" y="466725"/>
            <a:ext cx="3056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92D050"/>
                </a:solidFill>
              </a:rPr>
              <a:t>From Yaml File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F597F9-220B-4D0D-A05C-D71C8D3149DD}"/>
              </a:ext>
            </a:extLst>
          </p:cNvPr>
          <p:cNvSpPr txBox="1"/>
          <p:nvPr/>
        </p:nvSpPr>
        <p:spPr>
          <a:xfrm>
            <a:off x="363093" y="2022857"/>
            <a:ext cx="3562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92D050"/>
                </a:solidFill>
              </a:rPr>
              <a:t>From</a:t>
            </a:r>
            <a:r>
              <a:rPr lang="en-US" dirty="0"/>
              <a:t> </a:t>
            </a:r>
            <a:r>
              <a:rPr lang="en-US" sz="3200" dirty="0">
                <a:solidFill>
                  <a:srgbClr val="92D050"/>
                </a:solidFill>
              </a:rPr>
              <a:t>command</a:t>
            </a:r>
            <a:r>
              <a:rPr lang="en-US" dirty="0"/>
              <a:t> </a:t>
            </a:r>
            <a:r>
              <a:rPr lang="en-US" sz="3200" dirty="0">
                <a:solidFill>
                  <a:srgbClr val="92D050"/>
                </a:solidFill>
              </a:rPr>
              <a:t>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8E3C9B-2CB7-4CFD-BE6C-75F243FE5594}"/>
              </a:ext>
            </a:extLst>
          </p:cNvPr>
          <p:cNvSpPr txBox="1"/>
          <p:nvPr/>
        </p:nvSpPr>
        <p:spPr>
          <a:xfrm>
            <a:off x="363093" y="2623868"/>
            <a:ext cx="11352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Kubectl  create   deployment  nginx  --image=nginx:1.14.2</a:t>
            </a:r>
          </a:p>
        </p:txBody>
      </p:sp>
      <p:graphicFrame>
        <p:nvGraphicFramePr>
          <p:cNvPr id="7" name="Table 14">
            <a:extLst>
              <a:ext uri="{FF2B5EF4-FFF2-40B4-BE49-F238E27FC236}">
                <a16:creationId xmlns:a16="http://schemas.microsoft.com/office/drawing/2014/main" id="{38A12284-F225-4CF6-A93F-D9AC1658F5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164830"/>
              </p:ext>
            </p:extLst>
          </p:nvPr>
        </p:nvGraphicFramePr>
        <p:xfrm>
          <a:off x="578992" y="3243590"/>
          <a:ext cx="5040757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7983">
                  <a:extLst>
                    <a:ext uri="{9D8B030D-6E8A-4147-A177-3AD203B41FA5}">
                      <a16:colId xmlns:a16="http://schemas.microsoft.com/office/drawing/2014/main" val="2217311160"/>
                    </a:ext>
                  </a:extLst>
                </a:gridCol>
                <a:gridCol w="3152774">
                  <a:extLst>
                    <a:ext uri="{9D8B030D-6E8A-4147-A177-3AD203B41FA5}">
                      <a16:colId xmlns:a16="http://schemas.microsoft.com/office/drawing/2014/main" val="2787285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Syntax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Meaning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980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kubectl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10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create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Imperative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268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deployment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Type of Object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054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nginx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Name of the Object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086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nginx:1.14.2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5875009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8309D5D4-88ED-4348-8A47-71810FF61B80}"/>
              </a:ext>
            </a:extLst>
          </p:cNvPr>
          <p:cNvSpPr/>
          <p:nvPr/>
        </p:nvSpPr>
        <p:spPr>
          <a:xfrm>
            <a:off x="578992" y="3648075"/>
            <a:ext cx="1087883" cy="3524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9821E9-D39B-4885-AD66-8A783C830F46}"/>
              </a:ext>
            </a:extLst>
          </p:cNvPr>
          <p:cNvSpPr/>
          <p:nvPr/>
        </p:nvSpPr>
        <p:spPr>
          <a:xfrm>
            <a:off x="578991" y="4052560"/>
            <a:ext cx="1087883" cy="3524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437B96-237E-4252-A912-3511B0A1B60C}"/>
              </a:ext>
            </a:extLst>
          </p:cNvPr>
          <p:cNvSpPr/>
          <p:nvPr/>
        </p:nvSpPr>
        <p:spPr>
          <a:xfrm>
            <a:off x="578991" y="4439932"/>
            <a:ext cx="1421259" cy="3524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A58BF3-D11E-461A-A806-FB5AE7A4E64C}"/>
              </a:ext>
            </a:extLst>
          </p:cNvPr>
          <p:cNvSpPr/>
          <p:nvPr/>
        </p:nvSpPr>
        <p:spPr>
          <a:xfrm>
            <a:off x="578991" y="4849179"/>
            <a:ext cx="1087883" cy="3524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EDAB973-556D-4DE8-9E07-938B73BCACE0}"/>
              </a:ext>
            </a:extLst>
          </p:cNvPr>
          <p:cNvSpPr/>
          <p:nvPr/>
        </p:nvSpPr>
        <p:spPr>
          <a:xfrm>
            <a:off x="578991" y="5231500"/>
            <a:ext cx="1087883" cy="3524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29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/>
      <p:bldP spid="13" grpId="0"/>
      <p:bldP spid="4" grpId="0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04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709142" y="3313623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create Yaml file for Deployment?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2755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A871E0-2EF7-03F0-255A-6D7E232070B6}"/>
              </a:ext>
            </a:extLst>
          </p:cNvPr>
          <p:cNvSpPr txBox="1"/>
          <p:nvPr/>
        </p:nvSpPr>
        <p:spPr>
          <a:xfrm>
            <a:off x="1152394" y="1114815"/>
            <a:ext cx="61377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Create a YAML file manually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F73FEB-C40C-04DC-D680-75B5ECF0437B}"/>
              </a:ext>
            </a:extLst>
          </p:cNvPr>
          <p:cNvSpPr txBox="1"/>
          <p:nvPr/>
        </p:nvSpPr>
        <p:spPr>
          <a:xfrm>
            <a:off x="1152393" y="3075057"/>
            <a:ext cx="8617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Create a YAML file from command line.</a:t>
            </a:r>
          </a:p>
        </p:txBody>
      </p:sp>
    </p:spTree>
    <p:extLst>
      <p:ext uri="{BB962C8B-B14F-4D97-AF65-F5344CB8AC3E}">
        <p14:creationId xmlns:p14="http://schemas.microsoft.com/office/powerpoint/2010/main" val="20660471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1094189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latin typeface="Courier New" panose="02070309020205020404" pitchFamily="49" charset="0"/>
              </a:rPr>
              <a:t>apiVersion</a:t>
            </a:r>
            <a:r>
              <a:rPr lang="en-US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dirty="0" err="1">
                <a:effectLst/>
                <a:latin typeface="Courier New" panose="02070309020205020404" pitchFamily="49" charset="0"/>
              </a:rPr>
              <a:t>v1</a:t>
            </a:r>
            <a:endParaRPr lang="en-US" dirty="0">
              <a:effectLst/>
              <a:latin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</a:rPr>
              <a:t>kind</a:t>
            </a:r>
            <a:r>
              <a:rPr lang="en-US" dirty="0">
                <a:effectLst/>
                <a:latin typeface="Courier New" panose="02070309020205020404" pitchFamily="49" charset="0"/>
              </a:rPr>
              <a:t>: </a:t>
            </a:r>
            <a:r>
              <a:rPr lang="en-US" b="1" dirty="0">
                <a:latin typeface="Courier New" panose="02070309020205020404" pitchFamily="49" charset="0"/>
              </a:rPr>
              <a:t>Deployment</a:t>
            </a:r>
            <a:endParaRPr lang="en-US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urier New" panose="02070309020205020404" pitchFamily="49" charset="0"/>
              </a:rPr>
              <a:t>metadata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dirty="0">
                <a:effectLst/>
                <a:latin typeface="Courier New" panose="02070309020205020404" pitchFamily="49" charset="0"/>
              </a:rPr>
              <a:t>: nginx-deployment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dirty="0">
                <a:effectLst/>
                <a:latin typeface="Courier New" panose="02070309020205020404" pitchFamily="49" charset="0"/>
              </a:rPr>
              <a:t>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urier New" panose="02070309020205020404" pitchFamily="49" charset="0"/>
              </a:rPr>
              <a:t>spec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  tier: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Courier New" panose="02070309020205020404" pitchFamily="49" charset="0"/>
              </a:rPr>
              <a:t>    metadata:</a:t>
            </a:r>
          </a:p>
        </p:txBody>
      </p:sp>
      <p:sp>
        <p:nvSpPr>
          <p:cNvPr id="3" name="POD1">
            <a:extLst>
              <a:ext uri="{FF2B5EF4-FFF2-40B4-BE49-F238E27FC236}">
                <a16:creationId xmlns:a16="http://schemas.microsoft.com/office/drawing/2014/main" id="{CEDA0A93-4957-4779-9C55-B92BE20F9685}"/>
              </a:ext>
            </a:extLst>
          </p:cNvPr>
          <p:cNvSpPr/>
          <p:nvPr/>
        </p:nvSpPr>
        <p:spPr>
          <a:xfrm>
            <a:off x="5338483" y="537552"/>
            <a:ext cx="6853518" cy="289144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apiVersion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v1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kind: </a:t>
            </a:r>
            <a:r>
              <a:rPr lang="en-US" b="1" dirty="0">
                <a:solidFill>
                  <a:schemeClr val="tx1"/>
                </a:solidFill>
                <a:highlight>
                  <a:srgbClr val="008000"/>
                </a:highlight>
                <a:latin typeface="Courier New" panose="02070309020205020404" pitchFamily="49" charset="0"/>
              </a:rPr>
              <a:t>Pod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metadata: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labels:     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tier: nginx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spec: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containers: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- name: nginx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image: nginx:1.14.2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7309216-924E-4E52-9345-8CD73D8ABAC4}"/>
              </a:ext>
            </a:extLst>
          </p:cNvPr>
          <p:cNvSpPr/>
          <p:nvPr/>
        </p:nvSpPr>
        <p:spPr>
          <a:xfrm>
            <a:off x="5338483" y="630195"/>
            <a:ext cx="2693409" cy="1112108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45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1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838504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b="1" dirty="0">
                <a:effectLst/>
                <a:latin typeface="Courier New" panose="02070309020205020404" pitchFamily="49" charset="0"/>
              </a:rPr>
              <a:t>Deployment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nginx-deployment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tier: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labels: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tier: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spec: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containers: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-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image: nginx:1.14.2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44D7B6-B2C2-4FF9-B6FB-386F0256C1BC}"/>
              </a:ext>
            </a:extLst>
          </p:cNvPr>
          <p:cNvSpPr/>
          <p:nvPr/>
        </p:nvSpPr>
        <p:spPr>
          <a:xfrm>
            <a:off x="5338483" y="537552"/>
            <a:ext cx="3300692" cy="289144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apiVersion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v1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kind: </a:t>
            </a:r>
            <a:r>
              <a:rPr lang="en-US" b="1" dirty="0">
                <a:solidFill>
                  <a:schemeClr val="tx1"/>
                </a:solidFill>
                <a:highlight>
                  <a:srgbClr val="008000"/>
                </a:highlight>
                <a:latin typeface="Courier New" panose="02070309020205020404" pitchFamily="49" charset="0"/>
              </a:rPr>
              <a:t>Pod</a:t>
            </a: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metadata:</a:t>
            </a: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name: nginx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34B294-491B-22E8-5E21-8BE934CFFDE1}"/>
              </a:ext>
            </a:extLst>
          </p:cNvPr>
          <p:cNvCxnSpPr/>
          <p:nvPr/>
        </p:nvCxnSpPr>
        <p:spPr>
          <a:xfrm>
            <a:off x="989556" y="2354893"/>
            <a:ext cx="0" cy="125260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6E3788E-9711-CFA6-FAE2-AEEF00352C68}"/>
              </a:ext>
            </a:extLst>
          </p:cNvPr>
          <p:cNvCxnSpPr/>
          <p:nvPr/>
        </p:nvCxnSpPr>
        <p:spPr>
          <a:xfrm>
            <a:off x="1192060" y="3759896"/>
            <a:ext cx="0" cy="125260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1876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838504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apps/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b="1" dirty="0">
                <a:effectLst/>
                <a:latin typeface="Courier New" panose="02070309020205020404" pitchFamily="49" charset="0"/>
              </a:rPr>
              <a:t>Deployment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nginx-deployment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tier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matchLabels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tier: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labels: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tier: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spec: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containers: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-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image: nginx:1.14.2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877FCC4-1A72-40CD-9C0E-6175E3C68FF7}"/>
              </a:ext>
            </a:extLst>
          </p:cNvPr>
          <p:cNvSpPr/>
          <p:nvPr/>
        </p:nvSpPr>
        <p:spPr>
          <a:xfrm>
            <a:off x="914399" y="2281186"/>
            <a:ext cx="2683198" cy="11219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6DF698-3CC9-4B33-9D30-F8520068208A}"/>
              </a:ext>
            </a:extLst>
          </p:cNvPr>
          <p:cNvSpPr/>
          <p:nvPr/>
        </p:nvSpPr>
        <p:spPr>
          <a:xfrm>
            <a:off x="806916" y="3429000"/>
            <a:ext cx="8195307" cy="2756647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AE16CA-FBAC-4FF6-A6B4-D2F4159C69E5}"/>
              </a:ext>
            </a:extLst>
          </p:cNvPr>
          <p:cNvSpPr/>
          <p:nvPr/>
        </p:nvSpPr>
        <p:spPr>
          <a:xfrm>
            <a:off x="1361973" y="4773328"/>
            <a:ext cx="6553127" cy="1210778"/>
          </a:xfrm>
          <a:custGeom>
            <a:avLst/>
            <a:gdLst>
              <a:gd name="connsiteX0" fmla="*/ 0 w 6553127"/>
              <a:gd name="connsiteY0" fmla="*/ 0 h 1210778"/>
              <a:gd name="connsiteX1" fmla="*/ 661270 w 6553127"/>
              <a:gd name="connsiteY1" fmla="*/ 0 h 1210778"/>
              <a:gd name="connsiteX2" fmla="*/ 1257009 w 6553127"/>
              <a:gd name="connsiteY2" fmla="*/ 0 h 1210778"/>
              <a:gd name="connsiteX3" fmla="*/ 1983810 w 6553127"/>
              <a:gd name="connsiteY3" fmla="*/ 0 h 1210778"/>
              <a:gd name="connsiteX4" fmla="*/ 2645080 w 6553127"/>
              <a:gd name="connsiteY4" fmla="*/ 0 h 1210778"/>
              <a:gd name="connsiteX5" fmla="*/ 3175288 w 6553127"/>
              <a:gd name="connsiteY5" fmla="*/ 0 h 1210778"/>
              <a:gd name="connsiteX6" fmla="*/ 3836558 w 6553127"/>
              <a:gd name="connsiteY6" fmla="*/ 0 h 1210778"/>
              <a:gd name="connsiteX7" fmla="*/ 4366766 w 6553127"/>
              <a:gd name="connsiteY7" fmla="*/ 0 h 1210778"/>
              <a:gd name="connsiteX8" fmla="*/ 4962504 w 6553127"/>
              <a:gd name="connsiteY8" fmla="*/ 0 h 1210778"/>
              <a:gd name="connsiteX9" fmla="*/ 5427181 w 6553127"/>
              <a:gd name="connsiteY9" fmla="*/ 0 h 1210778"/>
              <a:gd name="connsiteX10" fmla="*/ 6022919 w 6553127"/>
              <a:gd name="connsiteY10" fmla="*/ 0 h 1210778"/>
              <a:gd name="connsiteX11" fmla="*/ 6553127 w 6553127"/>
              <a:gd name="connsiteY11" fmla="*/ 0 h 1210778"/>
              <a:gd name="connsiteX12" fmla="*/ 6553127 w 6553127"/>
              <a:gd name="connsiteY12" fmla="*/ 427808 h 1210778"/>
              <a:gd name="connsiteX13" fmla="*/ 6553127 w 6553127"/>
              <a:gd name="connsiteY13" fmla="*/ 807185 h 1210778"/>
              <a:gd name="connsiteX14" fmla="*/ 6553127 w 6553127"/>
              <a:gd name="connsiteY14" fmla="*/ 1210778 h 1210778"/>
              <a:gd name="connsiteX15" fmla="*/ 6022919 w 6553127"/>
              <a:gd name="connsiteY15" fmla="*/ 1210778 h 1210778"/>
              <a:gd name="connsiteX16" fmla="*/ 5492712 w 6553127"/>
              <a:gd name="connsiteY16" fmla="*/ 1210778 h 1210778"/>
              <a:gd name="connsiteX17" fmla="*/ 5093567 w 6553127"/>
              <a:gd name="connsiteY17" fmla="*/ 1210778 h 1210778"/>
              <a:gd name="connsiteX18" fmla="*/ 4694422 w 6553127"/>
              <a:gd name="connsiteY18" fmla="*/ 1210778 h 1210778"/>
              <a:gd name="connsiteX19" fmla="*/ 4033152 w 6553127"/>
              <a:gd name="connsiteY19" fmla="*/ 1210778 h 1210778"/>
              <a:gd name="connsiteX20" fmla="*/ 3371882 w 6553127"/>
              <a:gd name="connsiteY20" fmla="*/ 1210778 h 1210778"/>
              <a:gd name="connsiteX21" fmla="*/ 2841674 w 6553127"/>
              <a:gd name="connsiteY21" fmla="*/ 1210778 h 1210778"/>
              <a:gd name="connsiteX22" fmla="*/ 2376998 w 6553127"/>
              <a:gd name="connsiteY22" fmla="*/ 1210778 h 1210778"/>
              <a:gd name="connsiteX23" fmla="*/ 1912322 w 6553127"/>
              <a:gd name="connsiteY23" fmla="*/ 1210778 h 1210778"/>
              <a:gd name="connsiteX24" fmla="*/ 1251052 w 6553127"/>
              <a:gd name="connsiteY24" fmla="*/ 1210778 h 1210778"/>
              <a:gd name="connsiteX25" fmla="*/ 851907 w 6553127"/>
              <a:gd name="connsiteY25" fmla="*/ 1210778 h 1210778"/>
              <a:gd name="connsiteX26" fmla="*/ 0 w 6553127"/>
              <a:gd name="connsiteY26" fmla="*/ 1210778 h 1210778"/>
              <a:gd name="connsiteX27" fmla="*/ 0 w 6553127"/>
              <a:gd name="connsiteY27" fmla="*/ 795078 h 1210778"/>
              <a:gd name="connsiteX28" fmla="*/ 0 w 6553127"/>
              <a:gd name="connsiteY28" fmla="*/ 427808 h 1210778"/>
              <a:gd name="connsiteX29" fmla="*/ 0 w 6553127"/>
              <a:gd name="connsiteY29" fmla="*/ 0 h 1210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553127" h="1210778" extrusionOk="0">
                <a:moveTo>
                  <a:pt x="0" y="0"/>
                </a:moveTo>
                <a:cubicBezTo>
                  <a:pt x="317247" y="-70677"/>
                  <a:pt x="394379" y="69193"/>
                  <a:pt x="661270" y="0"/>
                </a:cubicBezTo>
                <a:cubicBezTo>
                  <a:pt x="928161" y="-69193"/>
                  <a:pt x="1104282" y="67911"/>
                  <a:pt x="1257009" y="0"/>
                </a:cubicBezTo>
                <a:cubicBezTo>
                  <a:pt x="1409736" y="-67911"/>
                  <a:pt x="1789233" y="21357"/>
                  <a:pt x="1983810" y="0"/>
                </a:cubicBezTo>
                <a:cubicBezTo>
                  <a:pt x="2178387" y="-21357"/>
                  <a:pt x="2447136" y="9259"/>
                  <a:pt x="2645080" y="0"/>
                </a:cubicBezTo>
                <a:cubicBezTo>
                  <a:pt x="2843024" y="-9259"/>
                  <a:pt x="2952079" y="50002"/>
                  <a:pt x="3175288" y="0"/>
                </a:cubicBezTo>
                <a:cubicBezTo>
                  <a:pt x="3398497" y="-50002"/>
                  <a:pt x="3545392" y="76972"/>
                  <a:pt x="3836558" y="0"/>
                </a:cubicBezTo>
                <a:cubicBezTo>
                  <a:pt x="4127724" y="-76972"/>
                  <a:pt x="4177561" y="25184"/>
                  <a:pt x="4366766" y="0"/>
                </a:cubicBezTo>
                <a:cubicBezTo>
                  <a:pt x="4555971" y="-25184"/>
                  <a:pt x="4764615" y="40215"/>
                  <a:pt x="4962504" y="0"/>
                </a:cubicBezTo>
                <a:cubicBezTo>
                  <a:pt x="5160393" y="-40215"/>
                  <a:pt x="5254432" y="1304"/>
                  <a:pt x="5427181" y="0"/>
                </a:cubicBezTo>
                <a:cubicBezTo>
                  <a:pt x="5599930" y="-1304"/>
                  <a:pt x="5739160" y="16824"/>
                  <a:pt x="6022919" y="0"/>
                </a:cubicBezTo>
                <a:cubicBezTo>
                  <a:pt x="6306678" y="-16824"/>
                  <a:pt x="6378099" y="27478"/>
                  <a:pt x="6553127" y="0"/>
                </a:cubicBezTo>
                <a:cubicBezTo>
                  <a:pt x="6554494" y="207095"/>
                  <a:pt x="6522772" y="303987"/>
                  <a:pt x="6553127" y="427808"/>
                </a:cubicBezTo>
                <a:cubicBezTo>
                  <a:pt x="6583482" y="551629"/>
                  <a:pt x="6508150" y="680991"/>
                  <a:pt x="6553127" y="807185"/>
                </a:cubicBezTo>
                <a:cubicBezTo>
                  <a:pt x="6598104" y="933379"/>
                  <a:pt x="6519025" y="1020750"/>
                  <a:pt x="6553127" y="1210778"/>
                </a:cubicBezTo>
                <a:cubicBezTo>
                  <a:pt x="6382717" y="1265623"/>
                  <a:pt x="6283383" y="1156109"/>
                  <a:pt x="6022919" y="1210778"/>
                </a:cubicBezTo>
                <a:cubicBezTo>
                  <a:pt x="5762455" y="1265447"/>
                  <a:pt x="5697937" y="1201612"/>
                  <a:pt x="5492712" y="1210778"/>
                </a:cubicBezTo>
                <a:cubicBezTo>
                  <a:pt x="5287487" y="1219944"/>
                  <a:pt x="5225227" y="1169634"/>
                  <a:pt x="5093567" y="1210778"/>
                </a:cubicBezTo>
                <a:cubicBezTo>
                  <a:pt x="4961907" y="1251922"/>
                  <a:pt x="4799738" y="1206458"/>
                  <a:pt x="4694422" y="1210778"/>
                </a:cubicBezTo>
                <a:cubicBezTo>
                  <a:pt x="4589106" y="1215098"/>
                  <a:pt x="4280683" y="1155666"/>
                  <a:pt x="4033152" y="1210778"/>
                </a:cubicBezTo>
                <a:cubicBezTo>
                  <a:pt x="3785621" y="1265890"/>
                  <a:pt x="3609894" y="1196556"/>
                  <a:pt x="3371882" y="1210778"/>
                </a:cubicBezTo>
                <a:cubicBezTo>
                  <a:pt x="3133870" y="1225000"/>
                  <a:pt x="3096209" y="1202225"/>
                  <a:pt x="2841674" y="1210778"/>
                </a:cubicBezTo>
                <a:cubicBezTo>
                  <a:pt x="2587139" y="1219331"/>
                  <a:pt x="2572404" y="1178545"/>
                  <a:pt x="2376998" y="1210778"/>
                </a:cubicBezTo>
                <a:cubicBezTo>
                  <a:pt x="2181592" y="1243011"/>
                  <a:pt x="2060261" y="1157626"/>
                  <a:pt x="1912322" y="1210778"/>
                </a:cubicBezTo>
                <a:cubicBezTo>
                  <a:pt x="1764383" y="1263930"/>
                  <a:pt x="1496856" y="1193469"/>
                  <a:pt x="1251052" y="1210778"/>
                </a:cubicBezTo>
                <a:cubicBezTo>
                  <a:pt x="1005248" y="1228087"/>
                  <a:pt x="994487" y="1202370"/>
                  <a:pt x="851907" y="1210778"/>
                </a:cubicBezTo>
                <a:cubicBezTo>
                  <a:pt x="709328" y="1219186"/>
                  <a:pt x="382609" y="1201280"/>
                  <a:pt x="0" y="1210778"/>
                </a:cubicBezTo>
                <a:cubicBezTo>
                  <a:pt x="-1916" y="1106551"/>
                  <a:pt x="8168" y="901439"/>
                  <a:pt x="0" y="795078"/>
                </a:cubicBezTo>
                <a:cubicBezTo>
                  <a:pt x="-8168" y="688717"/>
                  <a:pt x="20825" y="502933"/>
                  <a:pt x="0" y="427808"/>
                </a:cubicBezTo>
                <a:cubicBezTo>
                  <a:pt x="-20825" y="352683"/>
                  <a:pt x="5798" y="208479"/>
                  <a:pt x="0" y="0"/>
                </a:cubicBezTo>
                <a:close/>
              </a:path>
            </a:pathLst>
          </a:custGeom>
          <a:noFill/>
          <a:ln w="28575">
            <a:solidFill>
              <a:schemeClr val="bg2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309827267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4D2D08-918A-4BA7-9070-C791B4C266C4}"/>
              </a:ext>
            </a:extLst>
          </p:cNvPr>
          <p:cNvCxnSpPr>
            <a:cxnSpLocks/>
          </p:cNvCxnSpPr>
          <p:nvPr/>
        </p:nvCxnSpPr>
        <p:spPr>
          <a:xfrm>
            <a:off x="1265721" y="3696101"/>
            <a:ext cx="0" cy="1210778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327D63E-A828-436D-B71D-73471C35087D}"/>
              </a:ext>
            </a:extLst>
          </p:cNvPr>
          <p:cNvGrpSpPr/>
          <p:nvPr/>
        </p:nvGrpSpPr>
        <p:grpSpPr>
          <a:xfrm>
            <a:off x="3631265" y="2375101"/>
            <a:ext cx="1716667" cy="182880"/>
            <a:chOff x="609600" y="1510437"/>
            <a:chExt cx="5610224" cy="756195"/>
          </a:xfrm>
        </p:grpSpPr>
        <p:sp>
          <p:nvSpPr>
            <p:cNvPr id="11" name="Chevron 2">
              <a:extLst>
                <a:ext uri="{FF2B5EF4-FFF2-40B4-BE49-F238E27FC236}">
                  <a16:creationId xmlns:a16="http://schemas.microsoft.com/office/drawing/2014/main" id="{FA949C7D-1DD2-45F0-901D-4E1C08CA0BA1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2" name="Chevron 17">
              <a:extLst>
                <a:ext uri="{FF2B5EF4-FFF2-40B4-BE49-F238E27FC236}">
                  <a16:creationId xmlns:a16="http://schemas.microsoft.com/office/drawing/2014/main" id="{40492047-CBF9-4DBE-A1EE-A35BECC4F920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3" name="Chevron 19">
              <a:extLst>
                <a:ext uri="{FF2B5EF4-FFF2-40B4-BE49-F238E27FC236}">
                  <a16:creationId xmlns:a16="http://schemas.microsoft.com/office/drawing/2014/main" id="{7AE19F11-BF28-4C87-8B60-73BBB8346B81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14" name="Rectangle: Folded Corner 13">
            <a:extLst>
              <a:ext uri="{FF2B5EF4-FFF2-40B4-BE49-F238E27FC236}">
                <a16:creationId xmlns:a16="http://schemas.microsoft.com/office/drawing/2014/main" id="{E83155FB-122A-4D84-A98A-AF1C4ECE10BB}"/>
              </a:ext>
            </a:extLst>
          </p:cNvPr>
          <p:cNvSpPr/>
          <p:nvPr/>
        </p:nvSpPr>
        <p:spPr>
          <a:xfrm>
            <a:off x="5347932" y="1985277"/>
            <a:ext cx="1161287" cy="962527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ReplicaSet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F094860-C544-4127-A972-DDEBE9A230F2}"/>
              </a:ext>
            </a:extLst>
          </p:cNvPr>
          <p:cNvGrpSpPr/>
          <p:nvPr/>
        </p:nvGrpSpPr>
        <p:grpSpPr>
          <a:xfrm>
            <a:off x="9002223" y="3588971"/>
            <a:ext cx="1716667" cy="182880"/>
            <a:chOff x="609600" y="1510437"/>
            <a:chExt cx="5610224" cy="756195"/>
          </a:xfrm>
        </p:grpSpPr>
        <p:sp>
          <p:nvSpPr>
            <p:cNvPr id="16" name="Chevron 2">
              <a:extLst>
                <a:ext uri="{FF2B5EF4-FFF2-40B4-BE49-F238E27FC236}">
                  <a16:creationId xmlns:a16="http://schemas.microsoft.com/office/drawing/2014/main" id="{B3CCBFA1-0F92-46E9-8921-021DD97A47FF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7" name="Chevron 17">
              <a:extLst>
                <a:ext uri="{FF2B5EF4-FFF2-40B4-BE49-F238E27FC236}">
                  <a16:creationId xmlns:a16="http://schemas.microsoft.com/office/drawing/2014/main" id="{6D48AD5D-369A-480B-B9C3-89E60C8B60B9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8" name="Chevron 19">
              <a:extLst>
                <a:ext uri="{FF2B5EF4-FFF2-40B4-BE49-F238E27FC236}">
                  <a16:creationId xmlns:a16="http://schemas.microsoft.com/office/drawing/2014/main" id="{6CF94E09-BAAE-4B3D-B576-5359161AE7A2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19" name="Rectangle: Folded Corner 18">
            <a:extLst>
              <a:ext uri="{FF2B5EF4-FFF2-40B4-BE49-F238E27FC236}">
                <a16:creationId xmlns:a16="http://schemas.microsoft.com/office/drawing/2014/main" id="{C71FE6E2-A57E-4429-9483-47CFCE9172D7}"/>
              </a:ext>
            </a:extLst>
          </p:cNvPr>
          <p:cNvSpPr/>
          <p:nvPr/>
        </p:nvSpPr>
        <p:spPr>
          <a:xfrm>
            <a:off x="10718890" y="3199147"/>
            <a:ext cx="1161287" cy="962527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F61773C-2CE9-4876-ACD2-47723760EC3C}"/>
              </a:ext>
            </a:extLst>
          </p:cNvPr>
          <p:cNvGrpSpPr/>
          <p:nvPr/>
        </p:nvGrpSpPr>
        <p:grpSpPr>
          <a:xfrm>
            <a:off x="7915101" y="5491114"/>
            <a:ext cx="1716666" cy="159051"/>
            <a:chOff x="609600" y="1510437"/>
            <a:chExt cx="5610224" cy="756195"/>
          </a:xfrm>
        </p:grpSpPr>
        <p:sp>
          <p:nvSpPr>
            <p:cNvPr id="21" name="Chevron 2">
              <a:extLst>
                <a:ext uri="{FF2B5EF4-FFF2-40B4-BE49-F238E27FC236}">
                  <a16:creationId xmlns:a16="http://schemas.microsoft.com/office/drawing/2014/main" id="{5EFC7D55-4FBC-42A0-B155-FC7DA925014D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22" name="Chevron 17">
              <a:extLst>
                <a:ext uri="{FF2B5EF4-FFF2-40B4-BE49-F238E27FC236}">
                  <a16:creationId xmlns:a16="http://schemas.microsoft.com/office/drawing/2014/main" id="{5E2B3A95-C8CC-45C9-BFA0-2264AA3654CD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23" name="Chevron 19">
              <a:extLst>
                <a:ext uri="{FF2B5EF4-FFF2-40B4-BE49-F238E27FC236}">
                  <a16:creationId xmlns:a16="http://schemas.microsoft.com/office/drawing/2014/main" id="{C853D966-85A6-40C8-9A87-A8CF67CB4192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24" name="Rectangle: Folded Corner 23">
            <a:extLst>
              <a:ext uri="{FF2B5EF4-FFF2-40B4-BE49-F238E27FC236}">
                <a16:creationId xmlns:a16="http://schemas.microsoft.com/office/drawing/2014/main" id="{83B31ACB-97D1-4C50-BF68-400B6B6EA7DB}"/>
              </a:ext>
            </a:extLst>
          </p:cNvPr>
          <p:cNvSpPr/>
          <p:nvPr/>
        </p:nvSpPr>
        <p:spPr>
          <a:xfrm>
            <a:off x="9631768" y="5101291"/>
            <a:ext cx="1161286" cy="837112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CC88267-4F73-4083-B7EA-51EA508D2CFA}"/>
              </a:ext>
            </a:extLst>
          </p:cNvPr>
          <p:cNvCxnSpPr>
            <a:cxnSpLocks/>
          </p:cNvCxnSpPr>
          <p:nvPr/>
        </p:nvCxnSpPr>
        <p:spPr>
          <a:xfrm>
            <a:off x="1008546" y="2378193"/>
            <a:ext cx="0" cy="1210778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C79004C6-D546-4280-8F26-031C1E6814F8}"/>
              </a:ext>
            </a:extLst>
          </p:cNvPr>
          <p:cNvSpPr/>
          <p:nvPr/>
        </p:nvSpPr>
        <p:spPr>
          <a:xfrm>
            <a:off x="476255" y="259733"/>
            <a:ext cx="3971920" cy="20214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C54A81F-3DFF-41F6-8B9A-BDDA7A92990F}"/>
              </a:ext>
            </a:extLst>
          </p:cNvPr>
          <p:cNvGrpSpPr/>
          <p:nvPr/>
        </p:nvGrpSpPr>
        <p:grpSpPr>
          <a:xfrm>
            <a:off x="4448174" y="675740"/>
            <a:ext cx="1716667" cy="182880"/>
            <a:chOff x="609600" y="1510437"/>
            <a:chExt cx="5610224" cy="756195"/>
          </a:xfrm>
        </p:grpSpPr>
        <p:sp>
          <p:nvSpPr>
            <p:cNvPr id="28" name="Chevron 2">
              <a:extLst>
                <a:ext uri="{FF2B5EF4-FFF2-40B4-BE49-F238E27FC236}">
                  <a16:creationId xmlns:a16="http://schemas.microsoft.com/office/drawing/2014/main" id="{8B299721-C099-4F6A-8849-57EE5DCD6007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29" name="Chevron 17">
              <a:extLst>
                <a:ext uri="{FF2B5EF4-FFF2-40B4-BE49-F238E27FC236}">
                  <a16:creationId xmlns:a16="http://schemas.microsoft.com/office/drawing/2014/main" id="{A7BD2273-6C58-4579-966B-4E600DA161B4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30" name="Chevron 19">
              <a:extLst>
                <a:ext uri="{FF2B5EF4-FFF2-40B4-BE49-F238E27FC236}">
                  <a16:creationId xmlns:a16="http://schemas.microsoft.com/office/drawing/2014/main" id="{B233B984-D744-40D5-ACA9-C59873D8965A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31" name="Rectangle: Folded Corner 30">
            <a:extLst>
              <a:ext uri="{FF2B5EF4-FFF2-40B4-BE49-F238E27FC236}">
                <a16:creationId xmlns:a16="http://schemas.microsoft.com/office/drawing/2014/main" id="{67183ABC-433A-45D7-B66D-45BB07667E01}"/>
              </a:ext>
            </a:extLst>
          </p:cNvPr>
          <p:cNvSpPr/>
          <p:nvPr/>
        </p:nvSpPr>
        <p:spPr>
          <a:xfrm>
            <a:off x="6164841" y="285916"/>
            <a:ext cx="1493259" cy="962527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Deployment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7037A94-A153-46F8-B3F0-7C2554FD506B}"/>
              </a:ext>
            </a:extLst>
          </p:cNvPr>
          <p:cNvCxnSpPr>
            <a:cxnSpLocks/>
          </p:cNvCxnSpPr>
          <p:nvPr/>
        </p:nvCxnSpPr>
        <p:spPr>
          <a:xfrm>
            <a:off x="667512" y="425568"/>
            <a:ext cx="0" cy="1855618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89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6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8" grpId="0" animBg="1"/>
      <p:bldP spid="14" grpId="0" animBg="1"/>
      <p:bldP spid="19" grpId="0" animBg="1"/>
      <p:bldP spid="24" grpId="0" animBg="1"/>
      <p:bldP spid="26" grpId="0" animBg="1"/>
      <p:bldP spid="3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A871E0-2EF7-03F0-255A-6D7E232070B6}"/>
              </a:ext>
            </a:extLst>
          </p:cNvPr>
          <p:cNvSpPr txBox="1"/>
          <p:nvPr/>
        </p:nvSpPr>
        <p:spPr>
          <a:xfrm>
            <a:off x="1152394" y="1114815"/>
            <a:ext cx="61377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Create a YAML file manually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F73FEB-C40C-04DC-D680-75B5ECF0437B}"/>
              </a:ext>
            </a:extLst>
          </p:cNvPr>
          <p:cNvSpPr txBox="1"/>
          <p:nvPr/>
        </p:nvSpPr>
        <p:spPr>
          <a:xfrm>
            <a:off x="1996454" y="2721114"/>
            <a:ext cx="8617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Create a YAML file from command line.</a:t>
            </a:r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9F4211B1-3350-DEEE-EC1E-472C21A6B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179241">
            <a:off x="7290148" y="1011558"/>
            <a:ext cx="914400" cy="914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50326F-1682-5138-9D28-BB2FF5053CB8}"/>
              </a:ext>
            </a:extLst>
          </p:cNvPr>
          <p:cNvSpPr/>
          <p:nvPr/>
        </p:nvSpPr>
        <p:spPr>
          <a:xfrm>
            <a:off x="7102579" y="1036987"/>
            <a:ext cx="1289538" cy="86354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69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536A7C-4120-3C76-7D8A-555356F4DB76}"/>
              </a:ext>
            </a:extLst>
          </p:cNvPr>
          <p:cNvSpPr txBox="1"/>
          <p:nvPr/>
        </p:nvSpPr>
        <p:spPr>
          <a:xfrm>
            <a:off x="676406" y="1215025"/>
            <a:ext cx="10095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solidFill>
                  <a:schemeClr val="accent1"/>
                </a:solidFill>
              </a:rPr>
              <a:t>Kubectl  create   deployment  nginx  --image=nginx:1.14.2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082004-640B-AADC-31B0-77AAED1F78C0}"/>
              </a:ext>
            </a:extLst>
          </p:cNvPr>
          <p:cNvSpPr txBox="1"/>
          <p:nvPr/>
        </p:nvSpPr>
        <p:spPr>
          <a:xfrm>
            <a:off x="187889" y="2329840"/>
            <a:ext cx="11336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chemeClr val="accent1"/>
                </a:solidFill>
              </a:rPr>
              <a:t>Kubectl  create   deployment  nginx  --image=nginx:1.14.2 </a:t>
            </a:r>
            <a:r>
              <a:rPr lang="en-US" sz="3600" dirty="0"/>
              <a:t>--dry-run=client -o yaml</a:t>
            </a:r>
          </a:p>
          <a:p>
            <a:pPr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solidFill>
                <a:schemeClr val="accent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FAACDC-7395-E2B2-FBBE-23A304CCAA58}"/>
              </a:ext>
            </a:extLst>
          </p:cNvPr>
          <p:cNvSpPr/>
          <p:nvPr/>
        </p:nvSpPr>
        <p:spPr>
          <a:xfrm>
            <a:off x="9212732" y="2326788"/>
            <a:ext cx="1559652" cy="86354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995E2A-51A2-7A34-A531-4DB9F35CA1AF}"/>
              </a:ext>
            </a:extLst>
          </p:cNvPr>
          <p:cNvSpPr/>
          <p:nvPr/>
        </p:nvSpPr>
        <p:spPr>
          <a:xfrm>
            <a:off x="6188178" y="2326788"/>
            <a:ext cx="3024554" cy="86354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2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5545-7467-4B78-A6BE-6AAB74DAF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249" y="140042"/>
            <a:ext cx="5801751" cy="1325563"/>
          </a:xfrm>
        </p:spPr>
        <p:txBody>
          <a:bodyPr/>
          <a:lstStyle/>
          <a:p>
            <a:r>
              <a:rPr lang="en-US" dirty="0"/>
              <a:t>Agenda of this video.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54B53-9469-4572-BB05-1B094482C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589" y="1209822"/>
            <a:ext cx="10734822" cy="4854600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Deployment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the fields in yaml file 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create Deployment?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create Yaml file for Deployment?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check the Deployment?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upgrade the deployment?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rolling  back to a previous revision?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scale UP/Down the deployment?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delete the Deployment?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cases of Deployment.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Lab + exam preparation.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5147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05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check the Deployment?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8124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A8C09-3700-4811-92A6-EB99667FC8D8}"/>
              </a:ext>
            </a:extLst>
          </p:cNvPr>
          <p:cNvSpPr txBox="1"/>
          <p:nvPr/>
        </p:nvSpPr>
        <p:spPr>
          <a:xfrm>
            <a:off x="1123951" y="725210"/>
            <a:ext cx="4299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rgbClr val="222222"/>
                </a:solidFill>
                <a:effectLst/>
                <a:latin typeface="SFMono-Regular"/>
              </a:rPr>
              <a:t>kubectl get deploy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32986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A8C09-3700-4811-92A6-EB99667FC8D8}"/>
              </a:ext>
            </a:extLst>
          </p:cNvPr>
          <p:cNvSpPr txBox="1"/>
          <p:nvPr/>
        </p:nvSpPr>
        <p:spPr>
          <a:xfrm>
            <a:off x="162838" y="725210"/>
            <a:ext cx="91690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000" b="1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kubectl get deploy</a:t>
            </a:r>
          </a:p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               READY   UP-TO-DATE   AVAILABLE   AGE</a:t>
            </a:r>
          </a:p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nginx-deployment   3/3     3            3           35s</a:t>
            </a:r>
          </a:p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[root@master1 ~]#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81C51D-627C-19DE-53C0-A6A6BEA4FEF4}"/>
              </a:ext>
            </a:extLst>
          </p:cNvPr>
          <p:cNvSpPr/>
          <p:nvPr/>
        </p:nvSpPr>
        <p:spPr>
          <a:xfrm>
            <a:off x="162838" y="1064712"/>
            <a:ext cx="2697272" cy="65135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1359A8-07D0-AA8D-BD21-E905F8E9C844}"/>
              </a:ext>
            </a:extLst>
          </p:cNvPr>
          <p:cNvSpPr/>
          <p:nvPr/>
        </p:nvSpPr>
        <p:spPr>
          <a:xfrm>
            <a:off x="3022948" y="1064712"/>
            <a:ext cx="1022959" cy="65135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9862FD-2145-9907-50D4-ECA97838932A}"/>
              </a:ext>
            </a:extLst>
          </p:cNvPr>
          <p:cNvSpPr/>
          <p:nvPr/>
        </p:nvSpPr>
        <p:spPr>
          <a:xfrm>
            <a:off x="4208745" y="1061252"/>
            <a:ext cx="1791222" cy="65135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FCDC2B-3185-6FB1-B232-4703B849E10A}"/>
              </a:ext>
            </a:extLst>
          </p:cNvPr>
          <p:cNvSpPr/>
          <p:nvPr/>
        </p:nvSpPr>
        <p:spPr>
          <a:xfrm>
            <a:off x="6096000" y="1061252"/>
            <a:ext cx="1791222" cy="65135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381F08-A2C5-A770-973A-9C0FE0D8FEF8}"/>
              </a:ext>
            </a:extLst>
          </p:cNvPr>
          <p:cNvSpPr/>
          <p:nvPr/>
        </p:nvSpPr>
        <p:spPr>
          <a:xfrm>
            <a:off x="7983255" y="1061252"/>
            <a:ext cx="1022959" cy="65135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4C8D1695-720A-D7FE-78F3-C43633A28F93}"/>
              </a:ext>
            </a:extLst>
          </p:cNvPr>
          <p:cNvSpPr/>
          <p:nvPr/>
        </p:nvSpPr>
        <p:spPr>
          <a:xfrm>
            <a:off x="755737" y="2384690"/>
            <a:ext cx="1511474" cy="1124211"/>
          </a:xfrm>
          <a:prstGeom prst="wedgeEllipseCallout">
            <a:avLst>
              <a:gd name="adj1" fmla="val 106878"/>
              <a:gd name="adj2" fmla="val -12357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ready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11331C20-1798-7BF0-63A4-25CB3B87F8F2}"/>
              </a:ext>
            </a:extLst>
          </p:cNvPr>
          <p:cNvSpPr/>
          <p:nvPr/>
        </p:nvSpPr>
        <p:spPr>
          <a:xfrm>
            <a:off x="4437345" y="2384691"/>
            <a:ext cx="1334022" cy="1124211"/>
          </a:xfrm>
          <a:prstGeom prst="wedgeEllipseCallout">
            <a:avLst>
              <a:gd name="adj1" fmla="val -107580"/>
              <a:gd name="adj2" fmla="val -1246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desired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B52011-9D04-74E3-5164-E1FA230D74E7}"/>
              </a:ext>
            </a:extLst>
          </p:cNvPr>
          <p:cNvSpPr txBox="1"/>
          <p:nvPr/>
        </p:nvSpPr>
        <p:spPr>
          <a:xfrm>
            <a:off x="6291604" y="2048648"/>
            <a:ext cx="4125353" cy="680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1"/>
                </a:solidFill>
              </a:rPr>
              <a:t>apiVersion</a:t>
            </a:r>
            <a:r>
              <a:rPr lang="en-US" sz="2000" dirty="0">
                <a:solidFill>
                  <a:schemeClr val="accent1"/>
                </a:solidFill>
              </a:rPr>
              <a:t>: apps/v1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kind: Deployment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metadata: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</a:t>
            </a:r>
            <a:r>
              <a:rPr lang="en-US" sz="2800" dirty="0">
                <a:solidFill>
                  <a:schemeClr val="accent1"/>
                </a:solidFill>
                <a:highlight>
                  <a:srgbClr val="FFFF00"/>
                </a:highlight>
              </a:rPr>
              <a:t>name: nginx-deployment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labels: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app: nginx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spec:</a:t>
            </a:r>
          </a:p>
          <a:p>
            <a:r>
              <a:rPr lang="en-US" sz="2800" dirty="0">
                <a:solidFill>
                  <a:schemeClr val="accent1"/>
                </a:solidFill>
                <a:highlight>
                  <a:srgbClr val="FFFF00"/>
                </a:highlight>
              </a:rPr>
              <a:t>  replicas: 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selector: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</a:t>
            </a:r>
            <a:r>
              <a:rPr lang="en-US" sz="2000" dirty="0" err="1">
                <a:solidFill>
                  <a:schemeClr val="accent1"/>
                </a:solidFill>
              </a:rPr>
              <a:t>matchLabels</a:t>
            </a:r>
            <a:r>
              <a:rPr lang="en-US" sz="2000" dirty="0">
                <a:solidFill>
                  <a:schemeClr val="accent1"/>
                </a:solidFill>
              </a:rPr>
              <a:t>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app: nginx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template: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metadata: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labels: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  app: nginx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spec: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containers: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- name: nginx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  image: nginx:1.14.2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  ports: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        - </a:t>
            </a:r>
            <a:r>
              <a:rPr lang="en-US" sz="2000" dirty="0" err="1">
                <a:solidFill>
                  <a:schemeClr val="accent1"/>
                </a:solidFill>
              </a:rPr>
              <a:t>containerPort</a:t>
            </a:r>
            <a:r>
              <a:rPr lang="en-US" sz="2000" dirty="0">
                <a:solidFill>
                  <a:schemeClr val="accent1"/>
                </a:solidFill>
              </a:rPr>
              <a:t>: 80</a:t>
            </a:r>
          </a:p>
        </p:txBody>
      </p:sp>
    </p:spTree>
    <p:extLst>
      <p:ext uri="{BB962C8B-B14F-4D97-AF65-F5344CB8AC3E}">
        <p14:creationId xmlns:p14="http://schemas.microsoft.com/office/powerpoint/2010/main" val="3024228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6" grpId="0" animBg="1"/>
      <p:bldP spid="6" grpId="1" animBg="1"/>
      <p:bldP spid="7" grpId="0" animBg="1"/>
      <p:bldP spid="7" grpId="1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/>
      <p:bldP spid="12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A8C09-3700-4811-92A6-EB99667FC8D8}"/>
              </a:ext>
            </a:extLst>
          </p:cNvPr>
          <p:cNvSpPr txBox="1"/>
          <p:nvPr/>
        </p:nvSpPr>
        <p:spPr>
          <a:xfrm>
            <a:off x="1123951" y="725210"/>
            <a:ext cx="4299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accent3"/>
                </a:solidFill>
                <a:effectLst/>
                <a:latin typeface="SFMono-Regular"/>
              </a:rPr>
              <a:t>kubectl get deploy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21ED4A-5A4A-4FE0-93E6-3ABF03F31528}"/>
              </a:ext>
            </a:extLst>
          </p:cNvPr>
          <p:cNvSpPr txBox="1"/>
          <p:nvPr/>
        </p:nvSpPr>
        <p:spPr>
          <a:xfrm>
            <a:off x="1123951" y="1450420"/>
            <a:ext cx="81954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222222"/>
                </a:solidFill>
                <a:latin typeface="SFMono-Regular"/>
              </a:rPr>
              <a:t>kubectl get deployment nginx-deployment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EE59CB-5163-6373-9C4A-75A5898F78D8}"/>
              </a:ext>
            </a:extLst>
          </p:cNvPr>
          <p:cNvSpPr txBox="1"/>
          <p:nvPr/>
        </p:nvSpPr>
        <p:spPr>
          <a:xfrm>
            <a:off x="1123951" y="2243825"/>
            <a:ext cx="89686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rgbClr val="222222"/>
                </a:solidFill>
                <a:effectLst/>
                <a:latin typeface="SFMono-Regular"/>
              </a:rPr>
              <a:t>kubectl get deployment nginx-deployment -n core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87115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A8C09-3700-4811-92A6-EB99667FC8D8}"/>
              </a:ext>
            </a:extLst>
          </p:cNvPr>
          <p:cNvSpPr txBox="1"/>
          <p:nvPr/>
        </p:nvSpPr>
        <p:spPr>
          <a:xfrm>
            <a:off x="162837" y="725210"/>
            <a:ext cx="11523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deployment nginx-deployment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READY   UP-TO-DATE   AVAILABLE   AGE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   3/3     3            3           26m</a:t>
            </a:r>
          </a:p>
        </p:txBody>
      </p:sp>
    </p:spTree>
    <p:extLst>
      <p:ext uri="{BB962C8B-B14F-4D97-AF65-F5344CB8AC3E}">
        <p14:creationId xmlns:p14="http://schemas.microsoft.com/office/powerpoint/2010/main" val="423867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A8C09-3700-4811-92A6-EB99667FC8D8}"/>
              </a:ext>
            </a:extLst>
          </p:cNvPr>
          <p:cNvSpPr txBox="1"/>
          <p:nvPr/>
        </p:nvSpPr>
        <p:spPr>
          <a:xfrm>
            <a:off x="1123951" y="725210"/>
            <a:ext cx="4299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accent3"/>
                </a:solidFill>
                <a:effectLst/>
                <a:latin typeface="SFMono-Regular"/>
              </a:rPr>
              <a:t>kubectl get deploy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1F725E-21C0-4E23-BFF4-8E5D4D793B8A}"/>
              </a:ext>
            </a:extLst>
          </p:cNvPr>
          <p:cNvSpPr txBox="1"/>
          <p:nvPr/>
        </p:nvSpPr>
        <p:spPr>
          <a:xfrm>
            <a:off x="1123951" y="3037230"/>
            <a:ext cx="6435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222222"/>
                </a:solidFill>
                <a:latin typeface="SFMono-Regular"/>
              </a:rPr>
              <a:t>kubectl</a:t>
            </a:r>
            <a:r>
              <a:rPr lang="en-US" sz="3200" b="0" i="0" dirty="0">
                <a:solidFill>
                  <a:srgbClr val="222222"/>
                </a:solidFill>
                <a:effectLst/>
                <a:latin typeface="SFMono-Regular"/>
              </a:rPr>
              <a:t> get </a:t>
            </a:r>
            <a:r>
              <a:rPr lang="en-US" sz="3200" b="0" i="0" dirty="0" err="1">
                <a:solidFill>
                  <a:srgbClr val="222222"/>
                </a:solidFill>
                <a:effectLst/>
                <a:latin typeface="SFMono-Regular"/>
              </a:rPr>
              <a:t>rs</a:t>
            </a:r>
            <a:endParaRPr lang="en-US" sz="3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21ED4A-5A4A-4FE0-93E6-3ABF03F31528}"/>
              </a:ext>
            </a:extLst>
          </p:cNvPr>
          <p:cNvSpPr txBox="1"/>
          <p:nvPr/>
        </p:nvSpPr>
        <p:spPr>
          <a:xfrm>
            <a:off x="1123951" y="1450420"/>
            <a:ext cx="81954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/>
                </a:solidFill>
                <a:latin typeface="SFMono-Regular"/>
              </a:rPr>
              <a:t>kubectl get deployment nginx-deployment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EE59CB-5163-6373-9C4A-75A5898F78D8}"/>
              </a:ext>
            </a:extLst>
          </p:cNvPr>
          <p:cNvSpPr txBox="1"/>
          <p:nvPr/>
        </p:nvSpPr>
        <p:spPr>
          <a:xfrm>
            <a:off x="1123951" y="2243825"/>
            <a:ext cx="89686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accent3"/>
                </a:solidFill>
                <a:effectLst/>
                <a:latin typeface="SFMono-Regular"/>
              </a:rPr>
              <a:t>kubectl get deployment nginx-deployment -n core</a:t>
            </a:r>
            <a:endParaRPr lang="en-US" sz="32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875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A8C09-3700-4811-92A6-EB99667FC8D8}"/>
              </a:ext>
            </a:extLst>
          </p:cNvPr>
          <p:cNvSpPr txBox="1"/>
          <p:nvPr/>
        </p:nvSpPr>
        <p:spPr>
          <a:xfrm>
            <a:off x="67056" y="2340305"/>
            <a:ext cx="11135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endParaRPr lang="en-US" sz="2000" b="0" i="0" dirty="0">
              <a:solidFill>
                <a:srgbClr val="222222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DESIRED   CURRENT   READY   AGE</a:t>
            </a:r>
          </a:p>
          <a:p>
            <a:r>
              <a:rPr lang="en-US" sz="2000" b="0" i="0" dirty="0">
                <a:solidFill>
                  <a:schemeClr val="accent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nginx-deployment</a:t>
            </a:r>
            <a:r>
              <a:rPr lang="en-US" sz="2000" b="0" i="0" dirty="0">
                <a:solidFill>
                  <a:srgbClr val="00B05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-7fb96c846b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3         3         3       32m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F97AD6-0BE4-E38F-BA67-90CF0E43B487}"/>
              </a:ext>
            </a:extLst>
          </p:cNvPr>
          <p:cNvSpPr txBox="1"/>
          <p:nvPr/>
        </p:nvSpPr>
        <p:spPr>
          <a:xfrm>
            <a:off x="33528" y="3659690"/>
            <a:ext cx="1205788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get pods --show-labels</a:t>
            </a:r>
          </a:p>
          <a:p>
            <a:r>
              <a:rPr lang="en-US" sz="1400" dirty="0">
                <a:latin typeface="Abadi" panose="020B0604020104020204" pitchFamily="34" charset="0"/>
                <a:cs typeface="Courier New" panose="02070309020205020404" pitchFamily="49" charset="0"/>
              </a:rPr>
              <a:t>NAME                                                                READY   STATUS      RESTARTS     AGE         LABELS</a:t>
            </a:r>
          </a:p>
          <a:p>
            <a:r>
              <a:rPr lang="en-US" dirty="0">
                <a:solidFill>
                  <a:schemeClr val="accent2"/>
                </a:solidFill>
                <a:latin typeface="Abadi" panose="020B0604020104020204" pitchFamily="34" charset="0"/>
                <a:cs typeface="Courier New" panose="02070309020205020404" pitchFamily="49" charset="0"/>
              </a:rPr>
              <a:t>nginx-deployment</a:t>
            </a:r>
            <a:r>
              <a:rPr lang="en-US" dirty="0">
                <a:solidFill>
                  <a:srgbClr val="00B050"/>
                </a:solidFill>
                <a:latin typeface="Abadi" panose="020B0604020104020204" pitchFamily="34" charset="0"/>
                <a:cs typeface="Courier New" panose="02070309020205020404" pitchFamily="49" charset="0"/>
              </a:rPr>
              <a:t>-7fb96c846b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-7p92v   1/1     Running      0       138m    </a:t>
            </a:r>
            <a:r>
              <a:rPr lang="en-US" b="1" dirty="0">
                <a:highlight>
                  <a:srgbClr val="FFFF00"/>
                </a:highlight>
                <a:latin typeface="Abadi" panose="020B0604020104020204" pitchFamily="34" charset="0"/>
                <a:cs typeface="Courier New" panose="02070309020205020404" pitchFamily="49" charset="0"/>
              </a:rPr>
              <a:t>app=nginx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,pod-template-hash=7fb96c846b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nginx-deployment-7fb96c846b-nmfh4   1/1     Running      0       138m    app=nginx,pod-template-hash=7fb96c846b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nginx-deployment-7fb96c846b-wdkx8   1/1     Running      0       138m    app=nginx,pod-template-hash=7fb96c846b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F2D7C-5332-DF08-69E7-410A89DF1501}"/>
              </a:ext>
            </a:extLst>
          </p:cNvPr>
          <p:cNvSpPr txBox="1"/>
          <p:nvPr/>
        </p:nvSpPr>
        <p:spPr>
          <a:xfrm>
            <a:off x="162838" y="725210"/>
            <a:ext cx="92976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deployment nginx-deployment</a:t>
            </a:r>
          </a:p>
          <a:p>
            <a:r>
              <a:rPr lang="en-US" sz="20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              READY   UP-TO-DATE   AVAILABLE   AGE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nginx-deployment</a:t>
            </a:r>
            <a:r>
              <a:rPr lang="en-US" sz="20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3/3     3            3           26m</a:t>
            </a:r>
          </a:p>
        </p:txBody>
      </p:sp>
    </p:spTree>
    <p:extLst>
      <p:ext uri="{BB962C8B-B14F-4D97-AF65-F5344CB8AC3E}">
        <p14:creationId xmlns:p14="http://schemas.microsoft.com/office/powerpoint/2010/main" val="1666100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85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6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24944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F97AD6-0BE4-E38F-BA67-90CF0E43B487}"/>
              </a:ext>
            </a:extLst>
          </p:cNvPr>
          <p:cNvSpPr txBox="1"/>
          <p:nvPr/>
        </p:nvSpPr>
        <p:spPr>
          <a:xfrm>
            <a:off x="67055" y="2793304"/>
            <a:ext cx="216029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get pods --show-labels</a:t>
            </a:r>
          </a:p>
          <a:p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NAME                                                                READY   STATUS      RESTARTS     AGE         LABELS</a:t>
            </a:r>
          </a:p>
          <a:p>
            <a:r>
              <a:rPr lang="en-US" sz="3200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nginx-deployment-7fb96c846b-7p92v   1/1     Running      0       138m    app=nginx,pod-template-hash=7fb96c846b</a:t>
            </a:r>
          </a:p>
          <a:p>
            <a:r>
              <a:rPr lang="en-US" sz="3200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nginx-deployment-7fb96c846b-nmfh4   1/1     Running      0       138m    app=nginx,pod-template-hash=7fb96c846b</a:t>
            </a:r>
          </a:p>
          <a:p>
            <a:r>
              <a:rPr lang="en-US" sz="3200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nginx-deployment-7fb96c846b-wdkx8   1/1     Running      0       138m    app=nginx,pod-template-hash=7fb96c846b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7ECA17-4C2F-6DDA-BCFD-14BC14D3635F}"/>
              </a:ext>
            </a:extLst>
          </p:cNvPr>
          <p:cNvSpPr/>
          <p:nvPr/>
        </p:nvSpPr>
        <p:spPr>
          <a:xfrm>
            <a:off x="67055" y="3618117"/>
            <a:ext cx="3243356" cy="44588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00A48D-64E4-5AE3-DB2B-32B02C522EB4}"/>
              </a:ext>
            </a:extLst>
          </p:cNvPr>
          <p:cNvSpPr/>
          <p:nvPr/>
        </p:nvSpPr>
        <p:spPr>
          <a:xfrm>
            <a:off x="3225240" y="3618118"/>
            <a:ext cx="231905" cy="50374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E7FEA8-C96F-DB22-CD67-182016F99F3F}"/>
              </a:ext>
            </a:extLst>
          </p:cNvPr>
          <p:cNvSpPr/>
          <p:nvPr/>
        </p:nvSpPr>
        <p:spPr>
          <a:xfrm>
            <a:off x="3414559" y="3564909"/>
            <a:ext cx="2302989" cy="44588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A6D7CD-EA37-3AEC-D37F-8F7AEED9797E}"/>
              </a:ext>
            </a:extLst>
          </p:cNvPr>
          <p:cNvSpPr/>
          <p:nvPr/>
        </p:nvSpPr>
        <p:spPr>
          <a:xfrm>
            <a:off x="5570815" y="3618118"/>
            <a:ext cx="250881" cy="39267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9D7134-5B9F-E4A1-519B-6B4E08C8F8F5}"/>
              </a:ext>
            </a:extLst>
          </p:cNvPr>
          <p:cNvSpPr/>
          <p:nvPr/>
        </p:nvSpPr>
        <p:spPr>
          <a:xfrm>
            <a:off x="5717549" y="3618117"/>
            <a:ext cx="1254751" cy="50374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034F7E-2F49-1EB1-5E99-E13EDAB65F25}"/>
              </a:ext>
            </a:extLst>
          </p:cNvPr>
          <p:cNvSpPr txBox="1"/>
          <p:nvPr/>
        </p:nvSpPr>
        <p:spPr>
          <a:xfrm>
            <a:off x="212942" y="725210"/>
            <a:ext cx="11135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endParaRPr lang="en-US" sz="2000" b="0" i="0" dirty="0">
              <a:solidFill>
                <a:srgbClr val="222222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DESIRED   CURRENT   READY   AGE</a:t>
            </a:r>
          </a:p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nginx-deployment-7fb96c846b   3         3         3       32m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161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A8C09-3700-4811-92A6-EB99667FC8D8}"/>
              </a:ext>
            </a:extLst>
          </p:cNvPr>
          <p:cNvSpPr txBox="1"/>
          <p:nvPr/>
        </p:nvSpPr>
        <p:spPr>
          <a:xfrm>
            <a:off x="67056" y="2340305"/>
            <a:ext cx="11135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endParaRPr lang="en-US" sz="2000" b="0" i="0" dirty="0">
              <a:solidFill>
                <a:srgbClr val="222222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DESIRED   CURRENT   READY   AGE</a:t>
            </a:r>
          </a:p>
          <a:p>
            <a:r>
              <a:rPr lang="en-US" sz="2000" b="0" i="0" dirty="0">
                <a:solidFill>
                  <a:schemeClr val="accent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nginx-deployment</a:t>
            </a:r>
            <a:r>
              <a:rPr lang="en-US" sz="2000" b="0" i="0" dirty="0">
                <a:solidFill>
                  <a:srgbClr val="00B05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-7fb96c846b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3         3         3       32m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F97AD6-0BE4-E38F-BA67-90CF0E43B487}"/>
              </a:ext>
            </a:extLst>
          </p:cNvPr>
          <p:cNvSpPr txBox="1"/>
          <p:nvPr/>
        </p:nvSpPr>
        <p:spPr>
          <a:xfrm>
            <a:off x="33528" y="3659690"/>
            <a:ext cx="1205788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get pods --show-labels</a:t>
            </a:r>
          </a:p>
          <a:p>
            <a:r>
              <a:rPr lang="en-US" sz="1400" dirty="0">
                <a:latin typeface="Abadi" panose="020B0604020104020204" pitchFamily="34" charset="0"/>
                <a:cs typeface="Courier New" panose="02070309020205020404" pitchFamily="49" charset="0"/>
              </a:rPr>
              <a:t>NAME                                                                READY   STATUS      RESTARTS     AGE         LABELS</a:t>
            </a:r>
          </a:p>
          <a:p>
            <a:r>
              <a:rPr lang="en-US" dirty="0">
                <a:solidFill>
                  <a:schemeClr val="accent2"/>
                </a:solidFill>
                <a:latin typeface="Abadi" panose="020B0604020104020204" pitchFamily="34" charset="0"/>
                <a:cs typeface="Courier New" panose="02070309020205020404" pitchFamily="49" charset="0"/>
              </a:rPr>
              <a:t>nginx-deployment</a:t>
            </a:r>
            <a:r>
              <a:rPr lang="en-US" dirty="0">
                <a:solidFill>
                  <a:srgbClr val="00B050"/>
                </a:solidFill>
                <a:latin typeface="Abadi" panose="020B0604020104020204" pitchFamily="34" charset="0"/>
                <a:cs typeface="Courier New" panose="02070309020205020404" pitchFamily="49" charset="0"/>
              </a:rPr>
              <a:t>-7fb96c846b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-7p92v   1/1     Running      0       138m    </a:t>
            </a:r>
            <a:r>
              <a:rPr lang="en-US" b="1" dirty="0">
                <a:highlight>
                  <a:srgbClr val="FFFF00"/>
                </a:highlight>
                <a:latin typeface="Abadi" panose="020B0604020104020204" pitchFamily="34" charset="0"/>
                <a:cs typeface="Courier New" panose="02070309020205020404" pitchFamily="49" charset="0"/>
              </a:rPr>
              <a:t>app=nginx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,pod-template-hash=7fb96c846b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nginx-deployment-7fb96c846b-nmfh4   1/1     Running      0       138m    app=nginx,pod-template-hash=7fb96c846b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nginx-deployment-7fb96c846b-wdkx8   1/1     Running      0       138m    app=nginx,pod-template-hash=7fb96c846b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F2D7C-5332-DF08-69E7-410A89DF1501}"/>
              </a:ext>
            </a:extLst>
          </p:cNvPr>
          <p:cNvSpPr txBox="1"/>
          <p:nvPr/>
        </p:nvSpPr>
        <p:spPr>
          <a:xfrm>
            <a:off x="162838" y="725210"/>
            <a:ext cx="92976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deployment nginx-deployment</a:t>
            </a:r>
          </a:p>
          <a:p>
            <a:r>
              <a:rPr lang="en-US" sz="20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              READY   UP-TO-DATE   AVAILABLE   AGE</a:t>
            </a:r>
          </a:p>
          <a:p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nginx-deployment</a:t>
            </a:r>
            <a:r>
              <a:rPr lang="en-US" sz="2000" dirty="0">
                <a:solidFill>
                  <a:srgbClr val="2222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3/3     3            3           26m</a:t>
            </a:r>
          </a:p>
        </p:txBody>
      </p:sp>
    </p:spTree>
    <p:extLst>
      <p:ext uri="{BB962C8B-B14F-4D97-AF65-F5344CB8AC3E}">
        <p14:creationId xmlns:p14="http://schemas.microsoft.com/office/powerpoint/2010/main" val="3803127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A8C09-3700-4811-92A6-EB99667FC8D8}"/>
              </a:ext>
            </a:extLst>
          </p:cNvPr>
          <p:cNvSpPr txBox="1"/>
          <p:nvPr/>
        </p:nvSpPr>
        <p:spPr>
          <a:xfrm>
            <a:off x="1123951" y="725210"/>
            <a:ext cx="42998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accent3"/>
                </a:solidFill>
                <a:effectLst/>
                <a:latin typeface="SFMono-Regular"/>
              </a:rPr>
              <a:t>kubectl get deploy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1F725E-21C0-4E23-BFF4-8E5D4D793B8A}"/>
              </a:ext>
            </a:extLst>
          </p:cNvPr>
          <p:cNvSpPr txBox="1"/>
          <p:nvPr/>
        </p:nvSpPr>
        <p:spPr>
          <a:xfrm>
            <a:off x="1123951" y="3037230"/>
            <a:ext cx="6435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/>
                </a:solidFill>
                <a:latin typeface="SFMono-Regular"/>
              </a:rPr>
              <a:t>kubectl</a:t>
            </a:r>
            <a:r>
              <a:rPr lang="en-US" sz="3200" b="0" i="0" dirty="0">
                <a:solidFill>
                  <a:schemeClr val="accent3"/>
                </a:solidFill>
                <a:effectLst/>
                <a:latin typeface="SFMono-Regular"/>
              </a:rPr>
              <a:t> get </a:t>
            </a:r>
            <a:r>
              <a:rPr lang="en-US" sz="3200" b="0" i="0" dirty="0" err="1">
                <a:solidFill>
                  <a:schemeClr val="accent3"/>
                </a:solidFill>
                <a:effectLst/>
                <a:latin typeface="SFMono-Regular"/>
              </a:rPr>
              <a:t>rs</a:t>
            </a:r>
            <a:endParaRPr lang="en-US" sz="3200" dirty="0">
              <a:solidFill>
                <a:schemeClr val="accent3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21ED4A-5A4A-4FE0-93E6-3ABF03F31528}"/>
              </a:ext>
            </a:extLst>
          </p:cNvPr>
          <p:cNvSpPr txBox="1"/>
          <p:nvPr/>
        </p:nvSpPr>
        <p:spPr>
          <a:xfrm>
            <a:off x="1123951" y="1450420"/>
            <a:ext cx="81954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/>
                </a:solidFill>
                <a:latin typeface="SFMono-Regular"/>
              </a:rPr>
              <a:t>kubectl get deployment nginx-deployment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AC8800-B5C3-45A8-BDC9-7EEFE678226E}"/>
              </a:ext>
            </a:extLst>
          </p:cNvPr>
          <p:cNvSpPr txBox="1"/>
          <p:nvPr/>
        </p:nvSpPr>
        <p:spPr>
          <a:xfrm>
            <a:off x="1123951" y="3820770"/>
            <a:ext cx="81954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rgbClr val="222222"/>
                </a:solidFill>
                <a:effectLst/>
                <a:latin typeface="SFMono-Regular"/>
              </a:rPr>
              <a:t>kubectl describe deployment nginx-deployment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EE59CB-5163-6373-9C4A-75A5898F78D8}"/>
              </a:ext>
            </a:extLst>
          </p:cNvPr>
          <p:cNvSpPr txBox="1"/>
          <p:nvPr/>
        </p:nvSpPr>
        <p:spPr>
          <a:xfrm>
            <a:off x="1123951" y="2243825"/>
            <a:ext cx="89686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chemeClr val="accent3"/>
                </a:solidFill>
                <a:effectLst/>
                <a:latin typeface="SFMono-Regular"/>
              </a:rPr>
              <a:t>kubectl get deployment nginx-deployment -n core</a:t>
            </a:r>
            <a:endParaRPr lang="en-US" sz="32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86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01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4000" dirty="0">
                  <a:solidFill>
                    <a:schemeClr val="accent3"/>
                  </a:solidFill>
                </a:rPr>
                <a:t> </a:t>
              </a:r>
              <a:r>
                <a:rPr lang="en-US" sz="5400" dirty="0"/>
                <a:t>What is Deployment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6762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FF084E-3665-D489-F769-82A936A7BE11}"/>
              </a:ext>
            </a:extLst>
          </p:cNvPr>
          <p:cNvSpPr txBox="1"/>
          <p:nvPr/>
        </p:nvSpPr>
        <p:spPr>
          <a:xfrm>
            <a:off x="237996" y="413359"/>
            <a:ext cx="9306838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describe deployment nginx-deployment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Name:                   nginx-deployment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Namespace:              default</a:t>
            </a: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CreationTimestamp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     Thu, 26 Jan 2023 14:11:16 +0530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Labels:                 app=nginx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Annotations:            deployment.kubernetes.io/revision: 1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Selector:               app=nginx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Replicas:               3 desired | 3 updated | 3 total | 3 available | 0 unavailable</a:t>
            </a: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StrategyType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      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RollingUpdate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MinReadySeconds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       0</a:t>
            </a: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RollingUpdateStrategy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 25% max unavailable, 25% max surge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Pod Template: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Labels:  app=nginx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Containers: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nginx: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Image:        nginx:1.14.2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        80/TCP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Host Port:    0/TCP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Environment:  &lt;none&gt;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Mounts:       &lt;none&gt;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Volumes:        &lt;none&gt;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Conditions: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Type           Status  Reason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----           ------  ------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Available      True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MinimumReplicasAvailable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Progressing    True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NewReplicaSetAvailable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OldReplicaSets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 &lt;none&gt;</a:t>
            </a: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NewReplicaSet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  nginx-deployment-7fb96c846b (3/3 replicas created)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Events:          &lt;none&gt;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DB4C68-48DC-3DF8-C453-C33E1587E516}"/>
              </a:ext>
            </a:extLst>
          </p:cNvPr>
          <p:cNvSpPr/>
          <p:nvPr/>
        </p:nvSpPr>
        <p:spPr>
          <a:xfrm>
            <a:off x="237996" y="648070"/>
            <a:ext cx="800691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E7E80EC-E321-82D9-DF01-76AFB801E716}"/>
              </a:ext>
            </a:extLst>
          </p:cNvPr>
          <p:cNvSpPr/>
          <p:nvPr/>
        </p:nvSpPr>
        <p:spPr>
          <a:xfrm>
            <a:off x="1038687" y="648070"/>
            <a:ext cx="1784412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7FCB88-7627-163E-578E-BBDEA260B36C}"/>
              </a:ext>
            </a:extLst>
          </p:cNvPr>
          <p:cNvSpPr/>
          <p:nvPr/>
        </p:nvSpPr>
        <p:spPr>
          <a:xfrm>
            <a:off x="2823099" y="658427"/>
            <a:ext cx="1882066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AEE712-D0C2-1D0F-51ED-AB500F5C3B8F}"/>
              </a:ext>
            </a:extLst>
          </p:cNvPr>
          <p:cNvSpPr/>
          <p:nvPr/>
        </p:nvSpPr>
        <p:spPr>
          <a:xfrm>
            <a:off x="246874" y="882781"/>
            <a:ext cx="1155714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7CD1A52-134C-83D1-E78F-A45B1F2348AA}"/>
              </a:ext>
            </a:extLst>
          </p:cNvPr>
          <p:cNvSpPr/>
          <p:nvPr/>
        </p:nvSpPr>
        <p:spPr>
          <a:xfrm>
            <a:off x="1411466" y="905522"/>
            <a:ext cx="1411634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67E748-BAB1-F499-1005-4577FB859B1A}"/>
              </a:ext>
            </a:extLst>
          </p:cNvPr>
          <p:cNvSpPr/>
          <p:nvPr/>
        </p:nvSpPr>
        <p:spPr>
          <a:xfrm>
            <a:off x="2823098" y="882781"/>
            <a:ext cx="905523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AD784C-68C1-087D-9509-DB4A91839ABB}"/>
              </a:ext>
            </a:extLst>
          </p:cNvPr>
          <p:cNvSpPr/>
          <p:nvPr/>
        </p:nvSpPr>
        <p:spPr>
          <a:xfrm>
            <a:off x="255752" y="1297620"/>
            <a:ext cx="800691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7AFFA6B-06DF-76D5-5B2B-7CC8217F5AC9}"/>
              </a:ext>
            </a:extLst>
          </p:cNvPr>
          <p:cNvSpPr/>
          <p:nvPr/>
        </p:nvSpPr>
        <p:spPr>
          <a:xfrm>
            <a:off x="1056443" y="1297620"/>
            <a:ext cx="1784412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B16A31-161A-F03E-D040-0BCE31264AED}"/>
              </a:ext>
            </a:extLst>
          </p:cNvPr>
          <p:cNvSpPr/>
          <p:nvPr/>
        </p:nvSpPr>
        <p:spPr>
          <a:xfrm>
            <a:off x="2840855" y="1307977"/>
            <a:ext cx="1047564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C01F10-D1E4-4C8C-D1A6-413438B4D607}"/>
              </a:ext>
            </a:extLst>
          </p:cNvPr>
          <p:cNvSpPr/>
          <p:nvPr/>
        </p:nvSpPr>
        <p:spPr>
          <a:xfrm>
            <a:off x="246874" y="1722816"/>
            <a:ext cx="1070678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EC2CF6CA-0880-15A7-D0F1-8290B9070340}"/>
              </a:ext>
            </a:extLst>
          </p:cNvPr>
          <p:cNvSpPr/>
          <p:nvPr/>
        </p:nvSpPr>
        <p:spPr>
          <a:xfrm>
            <a:off x="1305018" y="1722816"/>
            <a:ext cx="1518080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A2B9A9-B122-BA52-2294-280F655C05C2}"/>
              </a:ext>
            </a:extLst>
          </p:cNvPr>
          <p:cNvSpPr/>
          <p:nvPr/>
        </p:nvSpPr>
        <p:spPr>
          <a:xfrm>
            <a:off x="2840855" y="1733173"/>
            <a:ext cx="1111187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E9C196-1DB1-26E1-8EEB-6A4D96926FBF}"/>
              </a:ext>
            </a:extLst>
          </p:cNvPr>
          <p:cNvSpPr/>
          <p:nvPr/>
        </p:nvSpPr>
        <p:spPr>
          <a:xfrm>
            <a:off x="268251" y="1947170"/>
            <a:ext cx="1069560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F5BE5829-FC25-4A5C-499A-F8D53A59367A}"/>
              </a:ext>
            </a:extLst>
          </p:cNvPr>
          <p:cNvSpPr/>
          <p:nvPr/>
        </p:nvSpPr>
        <p:spPr>
          <a:xfrm>
            <a:off x="1355567" y="1947170"/>
            <a:ext cx="1467531" cy="2574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54ED92-E70B-84E6-5554-8DFE3B55E703}"/>
              </a:ext>
            </a:extLst>
          </p:cNvPr>
          <p:cNvSpPr/>
          <p:nvPr/>
        </p:nvSpPr>
        <p:spPr>
          <a:xfrm>
            <a:off x="2840854" y="1914121"/>
            <a:ext cx="6587231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2060034-9A14-6662-1EC6-6293467FD75F}"/>
              </a:ext>
            </a:extLst>
          </p:cNvPr>
          <p:cNvSpPr/>
          <p:nvPr/>
        </p:nvSpPr>
        <p:spPr>
          <a:xfrm>
            <a:off x="385000" y="2988867"/>
            <a:ext cx="970567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605B96-21C1-9E46-00C2-D60668977385}"/>
              </a:ext>
            </a:extLst>
          </p:cNvPr>
          <p:cNvSpPr/>
          <p:nvPr/>
        </p:nvSpPr>
        <p:spPr>
          <a:xfrm>
            <a:off x="1454561" y="3002292"/>
            <a:ext cx="1069560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4F98018-1FE5-DF84-C5AA-E9571B206EB9}"/>
              </a:ext>
            </a:extLst>
          </p:cNvPr>
          <p:cNvSpPr/>
          <p:nvPr/>
        </p:nvSpPr>
        <p:spPr>
          <a:xfrm>
            <a:off x="235456" y="6196505"/>
            <a:ext cx="1694943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251B1E8-E5D6-94B2-25CD-3EDDFDB3CF70}"/>
              </a:ext>
            </a:extLst>
          </p:cNvPr>
          <p:cNvSpPr/>
          <p:nvPr/>
        </p:nvSpPr>
        <p:spPr>
          <a:xfrm>
            <a:off x="2112386" y="6196860"/>
            <a:ext cx="5469514" cy="2574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4BE83AC-EF88-EFF8-3028-C1CB31FD8DDA}"/>
              </a:ext>
            </a:extLst>
          </p:cNvPr>
          <p:cNvSpPr/>
          <p:nvPr/>
        </p:nvSpPr>
        <p:spPr>
          <a:xfrm>
            <a:off x="142875" y="2771775"/>
            <a:ext cx="3585746" cy="2169036"/>
          </a:xfrm>
          <a:custGeom>
            <a:avLst/>
            <a:gdLst>
              <a:gd name="connsiteX0" fmla="*/ 0 w 3585746"/>
              <a:gd name="connsiteY0" fmla="*/ 0 h 2169036"/>
              <a:gd name="connsiteX1" fmla="*/ 525909 w 3585746"/>
              <a:gd name="connsiteY1" fmla="*/ 0 h 2169036"/>
              <a:gd name="connsiteX2" fmla="*/ 1051819 w 3585746"/>
              <a:gd name="connsiteY2" fmla="*/ 0 h 2169036"/>
              <a:gd name="connsiteX3" fmla="*/ 1613586 w 3585746"/>
              <a:gd name="connsiteY3" fmla="*/ 0 h 2169036"/>
              <a:gd name="connsiteX4" fmla="*/ 2175353 w 3585746"/>
              <a:gd name="connsiteY4" fmla="*/ 0 h 2169036"/>
              <a:gd name="connsiteX5" fmla="*/ 2844692 w 3585746"/>
              <a:gd name="connsiteY5" fmla="*/ 0 h 2169036"/>
              <a:gd name="connsiteX6" fmla="*/ 3585746 w 3585746"/>
              <a:gd name="connsiteY6" fmla="*/ 0 h 2169036"/>
              <a:gd name="connsiteX7" fmla="*/ 3585746 w 3585746"/>
              <a:gd name="connsiteY7" fmla="*/ 585640 h 2169036"/>
              <a:gd name="connsiteX8" fmla="*/ 3585746 w 3585746"/>
              <a:gd name="connsiteY8" fmla="*/ 1062828 h 2169036"/>
              <a:gd name="connsiteX9" fmla="*/ 3585746 w 3585746"/>
              <a:gd name="connsiteY9" fmla="*/ 1561706 h 2169036"/>
              <a:gd name="connsiteX10" fmla="*/ 3585746 w 3585746"/>
              <a:gd name="connsiteY10" fmla="*/ 2169036 h 2169036"/>
              <a:gd name="connsiteX11" fmla="*/ 3095694 w 3585746"/>
              <a:gd name="connsiteY11" fmla="*/ 2169036 h 2169036"/>
              <a:gd name="connsiteX12" fmla="*/ 2462212 w 3585746"/>
              <a:gd name="connsiteY12" fmla="*/ 2169036 h 2169036"/>
              <a:gd name="connsiteX13" fmla="*/ 1792873 w 3585746"/>
              <a:gd name="connsiteY13" fmla="*/ 2169036 h 2169036"/>
              <a:gd name="connsiteX14" fmla="*/ 1302821 w 3585746"/>
              <a:gd name="connsiteY14" fmla="*/ 2169036 h 2169036"/>
              <a:gd name="connsiteX15" fmla="*/ 741054 w 3585746"/>
              <a:gd name="connsiteY15" fmla="*/ 2169036 h 2169036"/>
              <a:gd name="connsiteX16" fmla="*/ 0 w 3585746"/>
              <a:gd name="connsiteY16" fmla="*/ 2169036 h 2169036"/>
              <a:gd name="connsiteX17" fmla="*/ 0 w 3585746"/>
              <a:gd name="connsiteY17" fmla="*/ 1626777 h 2169036"/>
              <a:gd name="connsiteX18" fmla="*/ 0 w 3585746"/>
              <a:gd name="connsiteY18" fmla="*/ 1149589 h 2169036"/>
              <a:gd name="connsiteX19" fmla="*/ 0 w 3585746"/>
              <a:gd name="connsiteY19" fmla="*/ 585640 h 2169036"/>
              <a:gd name="connsiteX20" fmla="*/ 0 w 3585746"/>
              <a:gd name="connsiteY20" fmla="*/ 0 h 2169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585746" h="2169036" extrusionOk="0">
                <a:moveTo>
                  <a:pt x="0" y="0"/>
                </a:moveTo>
                <a:cubicBezTo>
                  <a:pt x="135985" y="-59645"/>
                  <a:pt x="308111" y="51081"/>
                  <a:pt x="525909" y="0"/>
                </a:cubicBezTo>
                <a:cubicBezTo>
                  <a:pt x="743707" y="-51081"/>
                  <a:pt x="838305" y="38563"/>
                  <a:pt x="1051819" y="0"/>
                </a:cubicBezTo>
                <a:cubicBezTo>
                  <a:pt x="1265333" y="-38563"/>
                  <a:pt x="1422117" y="7297"/>
                  <a:pt x="1613586" y="0"/>
                </a:cubicBezTo>
                <a:cubicBezTo>
                  <a:pt x="1805055" y="-7297"/>
                  <a:pt x="1965069" y="22673"/>
                  <a:pt x="2175353" y="0"/>
                </a:cubicBezTo>
                <a:cubicBezTo>
                  <a:pt x="2385637" y="-22673"/>
                  <a:pt x="2636843" y="59615"/>
                  <a:pt x="2844692" y="0"/>
                </a:cubicBezTo>
                <a:cubicBezTo>
                  <a:pt x="3052541" y="-59615"/>
                  <a:pt x="3264121" y="74532"/>
                  <a:pt x="3585746" y="0"/>
                </a:cubicBezTo>
                <a:cubicBezTo>
                  <a:pt x="3601157" y="264032"/>
                  <a:pt x="3518267" y="455058"/>
                  <a:pt x="3585746" y="585640"/>
                </a:cubicBezTo>
                <a:cubicBezTo>
                  <a:pt x="3653225" y="716222"/>
                  <a:pt x="3544023" y="906526"/>
                  <a:pt x="3585746" y="1062828"/>
                </a:cubicBezTo>
                <a:cubicBezTo>
                  <a:pt x="3627469" y="1219130"/>
                  <a:pt x="3537631" y="1461769"/>
                  <a:pt x="3585746" y="1561706"/>
                </a:cubicBezTo>
                <a:cubicBezTo>
                  <a:pt x="3633861" y="1661643"/>
                  <a:pt x="3556881" y="1958283"/>
                  <a:pt x="3585746" y="2169036"/>
                </a:cubicBezTo>
                <a:cubicBezTo>
                  <a:pt x="3357496" y="2185987"/>
                  <a:pt x="3211519" y="2143311"/>
                  <a:pt x="3095694" y="2169036"/>
                </a:cubicBezTo>
                <a:cubicBezTo>
                  <a:pt x="2979869" y="2194761"/>
                  <a:pt x="2731229" y="2106073"/>
                  <a:pt x="2462212" y="2169036"/>
                </a:cubicBezTo>
                <a:cubicBezTo>
                  <a:pt x="2193195" y="2231999"/>
                  <a:pt x="2086383" y="2122360"/>
                  <a:pt x="1792873" y="2169036"/>
                </a:cubicBezTo>
                <a:cubicBezTo>
                  <a:pt x="1499363" y="2215712"/>
                  <a:pt x="1530540" y="2130991"/>
                  <a:pt x="1302821" y="2169036"/>
                </a:cubicBezTo>
                <a:cubicBezTo>
                  <a:pt x="1075102" y="2207081"/>
                  <a:pt x="900825" y="2129459"/>
                  <a:pt x="741054" y="2169036"/>
                </a:cubicBezTo>
                <a:cubicBezTo>
                  <a:pt x="581283" y="2208613"/>
                  <a:pt x="338209" y="2124235"/>
                  <a:pt x="0" y="2169036"/>
                </a:cubicBezTo>
                <a:cubicBezTo>
                  <a:pt x="-6702" y="1925760"/>
                  <a:pt x="36176" y="1771718"/>
                  <a:pt x="0" y="1626777"/>
                </a:cubicBezTo>
                <a:cubicBezTo>
                  <a:pt x="-36176" y="1481836"/>
                  <a:pt x="33661" y="1379143"/>
                  <a:pt x="0" y="1149589"/>
                </a:cubicBezTo>
                <a:cubicBezTo>
                  <a:pt x="-33661" y="920035"/>
                  <a:pt x="47536" y="817751"/>
                  <a:pt x="0" y="585640"/>
                </a:cubicBezTo>
                <a:cubicBezTo>
                  <a:pt x="-47536" y="353529"/>
                  <a:pt x="45627" y="201407"/>
                  <a:pt x="0" y="0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85377673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4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2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000"/>
                            </p:stCondLst>
                            <p:childTnLst>
                              <p:par>
                                <p:cTn id="10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6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4000"/>
                            </p:stCondLst>
                            <p:childTnLst>
                              <p:par>
                                <p:cTn id="10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1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2000"/>
                            </p:stCondLst>
                            <p:childTnLst>
                              <p:par>
                                <p:cTn id="1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7" grpId="0" animBg="1"/>
      <p:bldP spid="27" grpId="1" animBg="1"/>
      <p:bldP spid="29" grpId="0" animBg="1"/>
      <p:bldP spid="29" grpId="1" animBg="1"/>
      <p:bldP spid="30" grpId="0" animBg="1"/>
      <p:bldP spid="31" grpId="0" animBg="1"/>
      <p:bldP spid="32" grpId="0" animBg="1"/>
      <p:bldP spid="32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06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1" y="3216346"/>
              <a:ext cx="9764673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upgrade the deployment?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93856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  <p:sndAc>
          <p:stSnd>
            <p:snd r:embed="rId3" name="wind.wav"/>
          </p:stSnd>
        </p:sndAc>
      </p:transition>
    </mc:Choice>
    <mc:Fallback xmlns="">
      <p:transition spd="slow">
        <p:fade/>
        <p:sndAc>
          <p:stSnd>
            <p:snd r:embed="rId4" name="wind.wav"/>
          </p:stSnd>
        </p:sndAc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235179"/>
            <a:ext cx="12124944" cy="6858000"/>
          </a:xfrm>
          <a:prstGeom prst="rect">
            <a:avLst/>
          </a:prstGeom>
          <a:noFill/>
          <a:ln>
            <a:noFill/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360A151-9F3B-9F8D-C345-271364C80D92}"/>
              </a:ext>
            </a:extLst>
          </p:cNvPr>
          <p:cNvGrpSpPr/>
          <p:nvPr/>
        </p:nvGrpSpPr>
        <p:grpSpPr>
          <a:xfrm>
            <a:off x="-20170" y="901577"/>
            <a:ext cx="10673659" cy="5472545"/>
            <a:chOff x="6604" y="1015826"/>
            <a:chExt cx="10673659" cy="547254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F4D3C3C-BCBF-3A00-D2DA-D56EF1F22588}"/>
                </a:ext>
              </a:extLst>
            </p:cNvPr>
            <p:cNvGrpSpPr/>
            <p:nvPr/>
          </p:nvGrpSpPr>
          <p:grpSpPr>
            <a:xfrm>
              <a:off x="6604" y="1015826"/>
              <a:ext cx="10673659" cy="5472545"/>
              <a:chOff x="859824" y="1014814"/>
              <a:chExt cx="5559197" cy="4225636"/>
            </a:xfrm>
            <a:noFill/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7104BC4-1BCC-5199-BC35-4DA506608495}"/>
                  </a:ext>
                </a:extLst>
              </p:cNvPr>
              <p:cNvSpPr/>
              <p:nvPr/>
            </p:nvSpPr>
            <p:spPr>
              <a:xfrm>
                <a:off x="1786751" y="1014814"/>
                <a:ext cx="4632270" cy="4225636"/>
              </a:xfrm>
              <a:prstGeom prst="rect">
                <a:avLst/>
              </a:prstGeom>
              <a:grpFill/>
              <a:ln w="57150">
                <a:solidFill>
                  <a:schemeClr val="accent1">
                    <a:lumMod val="50000"/>
                  </a:schemeClr>
                </a:solidFill>
                <a:prstDash val="dash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30E2B5E-F12B-110C-DF21-0A11C86D6A2D}"/>
                  </a:ext>
                </a:extLst>
              </p:cNvPr>
              <p:cNvSpPr txBox="1"/>
              <p:nvPr/>
            </p:nvSpPr>
            <p:spPr>
              <a:xfrm>
                <a:off x="859824" y="1759561"/>
                <a:ext cx="941357" cy="356476"/>
              </a:xfrm>
              <a:prstGeom prst="rect">
                <a:avLst/>
              </a:prstGeom>
              <a:grpFill/>
              <a:ln w="571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Deployment</a:t>
                </a:r>
              </a:p>
            </p:txBody>
          </p:sp>
        </p:grp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BB1DA2A-ACB5-55B8-E830-025402807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30" y="1079206"/>
              <a:ext cx="955825" cy="816921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0DC19D51-ECBB-5D50-3BEC-9680A99B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909" y="1544693"/>
            <a:ext cx="1219200" cy="11811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7EA2029-E2BC-F9E6-B940-FCDA8C4DB4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195" y="1589745"/>
            <a:ext cx="1219200" cy="1181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9E386F5-E33B-9D35-02FF-3D07381CF3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712" y="1527027"/>
            <a:ext cx="1219200" cy="1181100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AF788C2D-501B-DF96-D285-BF937E1209FF}"/>
              </a:ext>
            </a:extLst>
          </p:cNvPr>
          <p:cNvGrpSpPr/>
          <p:nvPr/>
        </p:nvGrpSpPr>
        <p:grpSpPr>
          <a:xfrm>
            <a:off x="2199006" y="1205948"/>
            <a:ext cx="7980218" cy="2132296"/>
            <a:chOff x="2199006" y="1205948"/>
            <a:chExt cx="7980218" cy="2132296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CD6792A-B364-941F-CFB0-2DB55F2745AE}"/>
                </a:ext>
              </a:extLst>
            </p:cNvPr>
            <p:cNvGrpSpPr/>
            <p:nvPr/>
          </p:nvGrpSpPr>
          <p:grpSpPr>
            <a:xfrm>
              <a:off x="2199006" y="1205948"/>
              <a:ext cx="7980218" cy="2132296"/>
              <a:chOff x="2424546" y="1935231"/>
              <a:chExt cx="7980218" cy="2132296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855A9B0A-3CB8-F656-F64F-47F35E313380}"/>
                  </a:ext>
                </a:extLst>
              </p:cNvPr>
              <p:cNvSpPr/>
              <p:nvPr/>
            </p:nvSpPr>
            <p:spPr>
              <a:xfrm>
                <a:off x="2424546" y="1935231"/>
                <a:ext cx="7980218" cy="2132296"/>
              </a:xfrm>
              <a:prstGeom prst="roundRect">
                <a:avLst/>
              </a:prstGeom>
              <a:noFill/>
              <a:ln w="5715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2800" dirty="0"/>
              </a:p>
            </p:txBody>
          </p: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C2BE3D3C-4196-AAE8-3614-09DF471AC0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88195" y="2019602"/>
                <a:ext cx="1440459" cy="1193399"/>
              </a:xfrm>
              <a:prstGeom prst="rect">
                <a:avLst/>
              </a:prstGeom>
            </p:spPr>
          </p:pic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3C977AD-2DDA-D5C2-53B1-417A97664112}"/>
                </a:ext>
              </a:extLst>
            </p:cNvPr>
            <p:cNvSpPr txBox="1"/>
            <p:nvPr/>
          </p:nvSpPr>
          <p:spPr>
            <a:xfrm>
              <a:off x="2538706" y="2701057"/>
              <a:ext cx="16773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ReplicaSet 1</a:t>
              </a:r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DFAF1-AE70-EA64-9480-78FE4A241C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909" y="3892092"/>
            <a:ext cx="1219200" cy="1181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80A5D12-A698-FA38-1387-332965AC23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195" y="3937144"/>
            <a:ext cx="1219200" cy="11811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1F61D13-8592-9B03-7CB3-05C6B4AD33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712" y="3874426"/>
            <a:ext cx="1219200" cy="11811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C1F163C6-C4B1-F6FD-408A-2F0B3351B04B}"/>
              </a:ext>
            </a:extLst>
          </p:cNvPr>
          <p:cNvGrpSpPr/>
          <p:nvPr/>
        </p:nvGrpSpPr>
        <p:grpSpPr>
          <a:xfrm>
            <a:off x="2199006" y="3553347"/>
            <a:ext cx="7980218" cy="2132296"/>
            <a:chOff x="2199006" y="1205948"/>
            <a:chExt cx="7980218" cy="2132296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9FA2C29-A793-5040-8B2F-960CE9FE930E}"/>
                </a:ext>
              </a:extLst>
            </p:cNvPr>
            <p:cNvGrpSpPr/>
            <p:nvPr/>
          </p:nvGrpSpPr>
          <p:grpSpPr>
            <a:xfrm>
              <a:off x="2199006" y="1205948"/>
              <a:ext cx="7980218" cy="2132296"/>
              <a:chOff x="2424546" y="1935231"/>
              <a:chExt cx="7980218" cy="2132296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4251C60-C973-76C8-3B6B-A26FA8EB819C}"/>
                  </a:ext>
                </a:extLst>
              </p:cNvPr>
              <p:cNvSpPr/>
              <p:nvPr/>
            </p:nvSpPr>
            <p:spPr>
              <a:xfrm>
                <a:off x="2424546" y="1935231"/>
                <a:ext cx="7980218" cy="2132296"/>
              </a:xfrm>
              <a:prstGeom prst="roundRect">
                <a:avLst/>
              </a:prstGeom>
              <a:noFill/>
              <a:ln w="57150">
                <a:solidFill>
                  <a:srgbClr val="00B05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2800" dirty="0"/>
              </a:p>
            </p:txBody>
          </p:sp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3D982EFB-1D8F-8478-06BC-245E59507C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88195" y="2019602"/>
                <a:ext cx="1440459" cy="1193399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2F407A9-6C89-88D6-BDD4-D95231EDCDF1}"/>
                </a:ext>
              </a:extLst>
            </p:cNvPr>
            <p:cNvSpPr txBox="1"/>
            <p:nvPr/>
          </p:nvSpPr>
          <p:spPr>
            <a:xfrm>
              <a:off x="2538706" y="2701057"/>
              <a:ext cx="167739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ReplicaSet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091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065 -0.02893 L -0.25065 -0.02893 L -0.19427 -0.02639 C -0.16783 -0.02523 -0.15612 -0.02731 -0.13268 -0.02106 C -0.1233 -0.01852 -0.11393 -0.01458 -0.10442 -0.0118 C -0.05195 0.00347 -0.1095 -0.01435 -0.06666 -0.00393 C -0.06119 -0.00254 -0.05572 -0.00023 -0.05026 0.00139 C -0.047 0.00232 -0.03554 0.00463 -0.03098 0.00533 C -0.02708 0.00579 -0.02304 0.00672 -0.01914 0.00672 C -0.01367 0.00672 -0.0082 0.00579 -0.00273 0.00533 " pathEditMode="relative" ptsTypes="AAAAAAAAAA">
                                      <p:cBhvr>
                                        <p:cTn id="2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7135 -0.03287 L -0.37135 -0.03287 C -0.36888 -0.03449 -0.36653 -0.03703 -0.36393 -0.03796 C -0.35065 -0.04328 -0.33932 -0.03958 -0.32539 -0.03796 L -0.29791 -0.04074 L -0.21328 -0.04722 C -0.20143 -0.04953 -0.18945 -0.05115 -0.1776 -0.05393 C -0.16523 -0.05671 -0.15299 -0.06342 -0.14049 -0.06435 C -0.11679 -0.06643 -0.09296 -0.06365 -0.06927 -0.06319 C -0.0638 -0.0618 -0.05807 -0.06273 -0.05299 -0.05926 C -0.04843 -0.05601 -0.04401 -0.05347 -0.03958 -0.05 C -0.03724 -0.04814 -0.03515 -0.04537 -0.03294 -0.04328 C -0.03151 -0.04213 -0.02981 -0.04189 -0.02838 -0.04074 C -0.02669 -0.03912 -0.025 -0.03703 -0.0233 -0.03541 C -0.02135 -0.03356 -0.01927 -0.03171 -0.01731 -0.03009 C -0.01484 -0.02824 -0.01211 -0.02754 -0.00989 -0.02476 C -0.00911 -0.02407 -0.00833 -0.02338 -0.00768 -0.02222 C -0.00065 -0.01111 -0.00494 -0.01527 -0.00091 -0.01157 " pathEditMode="relative" ptsTypes="AAAAAAAAAAAAAAAAAA">
                                      <p:cBhvr>
                                        <p:cTn id="2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023 -0.02246 L -0.49023 -0.02246 L -0.41159 -0.03311 C -0.28268 -0.05417 -0.40273 -0.04051 -0.29049 -0.05139 L -0.16133 -0.05024 C -0.15365 -0.04977 -0.14596 -0.04653 -0.13828 -0.04491 C -0.13112 -0.04352 -0.12396 -0.04236 -0.1168 -0.04098 C -0.1095 -0.03797 -0.09883 -0.03287 -0.09075 -0.03172 C -0.08555 -0.03079 -0.08034 -0.03079 -0.07526 -0.03033 L -0.06549 -0.02639 C -0.06185 -0.025 -0.05807 -0.02408 -0.05443 -0.02246 C -0.05234 -0.02153 -0.05052 -0.01945 -0.04844 -0.01852 C -0.047 -0.01783 -0.04544 -0.0176 -0.04401 -0.01713 C -0.04297 -0.0169 -0.04206 -0.01621 -0.04101 -0.01598 C -0.03958 -0.01528 -0.03802 -0.01528 -0.03659 -0.01459 C -0.03503 -0.01389 -0.03372 -0.0125 -0.03216 -0.01181 L -0.02838 -0.01065 C -0.02617 -0.00973 -0.02396 -0.00857 -0.02174 -0.00787 C -0.01849 -0.00718 -0.01523 -0.00718 -0.01211 -0.00672 C -0.00312 -0.00348 -0.00716 -0.00463 -0.00013 -0.00255 " pathEditMode="relative" ptsTypes="AAAAAAAAAAAAAAAAAAAA">
                                      <p:cBhvr>
                                        <p:cTn id="3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065 -0.02893 L -0.25065 -0.0287 L -0.19427 -0.02639 C -0.16783 -0.02523 -0.15612 -0.02731 -0.13268 -0.02106 C -0.1233 -0.01851 -0.11393 -0.01458 -0.10442 -0.0118 C -0.05195 0.00348 -0.1095 -0.01435 -0.06666 -0.00393 C -0.06119 -0.00254 -0.05572 -0.00023 -0.05026 0.00139 C -0.047 0.00232 -0.03554 0.00463 -0.03098 0.00533 C -0.02708 0.00579 -0.02304 0.00672 -0.01914 0.00672 C -0.01367 0.00672 -0.0082 0.00579 -0.00273 0.00533 " pathEditMode="relative" rAng="0" ptsTypes="AAAAAAAAAA">
                                      <p:cBhvr>
                                        <p:cTn id="45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96" y="1782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7135 -0.03288 L -0.37135 -0.03264 C -0.36888 -0.0345 -0.36653 -0.03704 -0.36393 -0.03797 C -0.35065 -0.04329 -0.33932 -0.03959 -0.32539 -0.03797 L -0.29791 -0.04075 L -0.21328 -0.04723 C -0.20143 -0.04954 -0.18945 -0.05116 -0.1776 -0.05394 C -0.16523 -0.05672 -0.15299 -0.06343 -0.14049 -0.06436 C -0.11679 -0.06644 -0.09296 -0.06366 -0.06927 -0.0632 C -0.0638 -0.06181 -0.05807 -0.06274 -0.05299 -0.05926 C -0.04843 -0.05602 -0.04401 -0.05348 -0.03958 -0.05 C -0.03724 -0.04815 -0.03515 -0.04538 -0.03294 -0.04329 C -0.03151 -0.04213 -0.02981 -0.0419 -0.02838 -0.04075 C -0.02669 -0.03913 -0.025 -0.03704 -0.0233 -0.03542 C -0.02135 -0.03357 -0.01927 -0.03172 -0.01731 -0.0301 C -0.01484 -0.02825 -0.01211 -0.02755 -0.00989 -0.02477 C -0.00911 -0.02408 -0.00833 -0.02338 -0.00768 -0.02223 C -0.00065 -0.01112 -0.00494 -0.01528 -0.00091 -0.01158 " pathEditMode="relative" rAng="0" ptsTypes="AAAAAAAAAAAAAAAAAA">
                                      <p:cBhvr>
                                        <p:cTn id="47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16" y="-55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023 -0.02246 L -0.49023 -0.02222 L -0.41159 -0.0331 C -0.28268 -0.05417 -0.40273 -0.04051 -0.29049 -0.05139 L -0.16133 -0.05023 C -0.15365 -0.04977 -0.14596 -0.04653 -0.13828 -0.04491 C -0.13112 -0.04352 -0.12396 -0.04236 -0.1168 -0.04097 C -0.1095 -0.03797 -0.09883 -0.03287 -0.09075 -0.03172 C -0.08555 -0.03079 -0.08034 -0.03079 -0.07526 -0.03033 L -0.06549 -0.02639 C -0.06185 -0.025 -0.05807 -0.02408 -0.05443 -0.02246 C -0.05234 -0.02153 -0.05052 -0.01945 -0.04844 -0.01852 C -0.047 -0.01783 -0.04544 -0.0176 -0.04401 -0.01713 C -0.04297 -0.0169 -0.04206 -0.01621 -0.04101 -0.01597 C -0.03958 -0.01528 -0.03802 -0.01528 -0.03659 -0.01459 C -0.03503 -0.01389 -0.03372 -0.0125 -0.03216 -0.01181 L -0.02838 -0.01065 C -0.02617 -0.00972 -0.02396 -0.00857 -0.02174 -0.00787 C -0.01849 -0.00718 -0.01523 -0.00718 -0.01211 -0.00672 C -0.00312 -0.00347 -0.00716 -0.00463 -0.00013 -0.00255 " pathEditMode="relative" rAng="0" ptsTypes="AAAAAAAAAAAAAAAAAAAA">
                                      <p:cBhvr>
                                        <p:cTn id="49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505" y="-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235179"/>
            <a:ext cx="12124944" cy="6858000"/>
          </a:xfrm>
          <a:prstGeom prst="rect">
            <a:avLst/>
          </a:prstGeom>
          <a:noFill/>
          <a:ln>
            <a:noFill/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360A151-9F3B-9F8D-C345-271364C80D92}"/>
              </a:ext>
            </a:extLst>
          </p:cNvPr>
          <p:cNvGrpSpPr/>
          <p:nvPr/>
        </p:nvGrpSpPr>
        <p:grpSpPr>
          <a:xfrm>
            <a:off x="-20170" y="901577"/>
            <a:ext cx="10673659" cy="5472545"/>
            <a:chOff x="6604" y="1015826"/>
            <a:chExt cx="10673659" cy="547254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F4D3C3C-BCBF-3A00-D2DA-D56EF1F22588}"/>
                </a:ext>
              </a:extLst>
            </p:cNvPr>
            <p:cNvGrpSpPr/>
            <p:nvPr/>
          </p:nvGrpSpPr>
          <p:grpSpPr>
            <a:xfrm>
              <a:off x="6604" y="1015826"/>
              <a:ext cx="10673659" cy="5472545"/>
              <a:chOff x="859824" y="1014814"/>
              <a:chExt cx="5559197" cy="4225636"/>
            </a:xfrm>
            <a:noFill/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7104BC4-1BCC-5199-BC35-4DA506608495}"/>
                  </a:ext>
                </a:extLst>
              </p:cNvPr>
              <p:cNvSpPr/>
              <p:nvPr/>
            </p:nvSpPr>
            <p:spPr>
              <a:xfrm>
                <a:off x="1786751" y="1014814"/>
                <a:ext cx="4632270" cy="4225636"/>
              </a:xfrm>
              <a:prstGeom prst="rect">
                <a:avLst/>
              </a:prstGeom>
              <a:grpFill/>
              <a:ln w="57150">
                <a:solidFill>
                  <a:schemeClr val="accent1">
                    <a:lumMod val="50000"/>
                  </a:schemeClr>
                </a:solidFill>
                <a:prstDash val="dash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30E2B5E-F12B-110C-DF21-0A11C86D6A2D}"/>
                  </a:ext>
                </a:extLst>
              </p:cNvPr>
              <p:cNvSpPr txBox="1"/>
              <p:nvPr/>
            </p:nvSpPr>
            <p:spPr>
              <a:xfrm>
                <a:off x="859824" y="1759561"/>
                <a:ext cx="941357" cy="356476"/>
              </a:xfrm>
              <a:prstGeom prst="rect">
                <a:avLst/>
              </a:prstGeom>
              <a:grpFill/>
              <a:ln w="571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Deployment</a:t>
                </a:r>
              </a:p>
            </p:txBody>
          </p:sp>
        </p:grp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BB1DA2A-ACB5-55B8-E830-025402807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30" y="1079206"/>
              <a:ext cx="955825" cy="816921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0DC19D51-ECBB-5D50-3BEC-9680A99B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909" y="1544693"/>
            <a:ext cx="1219200" cy="11811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7EA2029-E2BC-F9E6-B940-FCDA8C4DB4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195" y="1589745"/>
            <a:ext cx="1219200" cy="1181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9E386F5-E33B-9D35-02FF-3D07381CF3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712" y="1527027"/>
            <a:ext cx="1219200" cy="1181100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AF788C2D-501B-DF96-D285-BF937E1209FF}"/>
              </a:ext>
            </a:extLst>
          </p:cNvPr>
          <p:cNvGrpSpPr/>
          <p:nvPr/>
        </p:nvGrpSpPr>
        <p:grpSpPr>
          <a:xfrm>
            <a:off x="2199006" y="1205948"/>
            <a:ext cx="7980218" cy="2132296"/>
            <a:chOff x="2199006" y="1205948"/>
            <a:chExt cx="7980218" cy="2132296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CD6792A-B364-941F-CFB0-2DB55F2745AE}"/>
                </a:ext>
              </a:extLst>
            </p:cNvPr>
            <p:cNvGrpSpPr/>
            <p:nvPr/>
          </p:nvGrpSpPr>
          <p:grpSpPr>
            <a:xfrm>
              <a:off x="2199006" y="1205948"/>
              <a:ext cx="7980218" cy="2132296"/>
              <a:chOff x="2424546" y="1935231"/>
              <a:chExt cx="7980218" cy="2132296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855A9B0A-3CB8-F656-F64F-47F35E313380}"/>
                  </a:ext>
                </a:extLst>
              </p:cNvPr>
              <p:cNvSpPr/>
              <p:nvPr/>
            </p:nvSpPr>
            <p:spPr>
              <a:xfrm>
                <a:off x="2424546" y="1935231"/>
                <a:ext cx="7980218" cy="2132296"/>
              </a:xfrm>
              <a:prstGeom prst="roundRect">
                <a:avLst/>
              </a:prstGeom>
              <a:noFill/>
              <a:ln w="5715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2800" dirty="0"/>
              </a:p>
            </p:txBody>
          </p: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C2BE3D3C-4196-AAE8-3614-09DF471AC0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88195" y="2019602"/>
                <a:ext cx="1440459" cy="1193399"/>
              </a:xfrm>
              <a:prstGeom prst="rect">
                <a:avLst/>
              </a:prstGeom>
            </p:spPr>
          </p:pic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3C977AD-2DDA-D5C2-53B1-417A97664112}"/>
                </a:ext>
              </a:extLst>
            </p:cNvPr>
            <p:cNvSpPr txBox="1"/>
            <p:nvPr/>
          </p:nvSpPr>
          <p:spPr>
            <a:xfrm>
              <a:off x="2538706" y="2701057"/>
              <a:ext cx="16773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ReplicaSet 1</a:t>
              </a:r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DFAF1-AE70-EA64-9480-78FE4A241C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909" y="3892092"/>
            <a:ext cx="1219200" cy="1181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80A5D12-A698-FA38-1387-332965AC23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195" y="3937144"/>
            <a:ext cx="1219200" cy="11811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1F61D13-8592-9B03-7CB3-05C6B4AD33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712" y="3874426"/>
            <a:ext cx="1219200" cy="11811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C1F163C6-C4B1-F6FD-408A-2F0B3351B04B}"/>
              </a:ext>
            </a:extLst>
          </p:cNvPr>
          <p:cNvGrpSpPr/>
          <p:nvPr/>
        </p:nvGrpSpPr>
        <p:grpSpPr>
          <a:xfrm>
            <a:off x="2199006" y="3553347"/>
            <a:ext cx="7980218" cy="2132296"/>
            <a:chOff x="2199006" y="1205948"/>
            <a:chExt cx="7980218" cy="2132296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9FA2C29-A793-5040-8B2F-960CE9FE930E}"/>
                </a:ext>
              </a:extLst>
            </p:cNvPr>
            <p:cNvGrpSpPr/>
            <p:nvPr/>
          </p:nvGrpSpPr>
          <p:grpSpPr>
            <a:xfrm>
              <a:off x="2199006" y="1205948"/>
              <a:ext cx="7980218" cy="2132296"/>
              <a:chOff x="2424546" y="1935231"/>
              <a:chExt cx="7980218" cy="2132296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4251C60-C973-76C8-3B6B-A26FA8EB819C}"/>
                  </a:ext>
                </a:extLst>
              </p:cNvPr>
              <p:cNvSpPr/>
              <p:nvPr/>
            </p:nvSpPr>
            <p:spPr>
              <a:xfrm>
                <a:off x="2424546" y="1935231"/>
                <a:ext cx="7980218" cy="2132296"/>
              </a:xfrm>
              <a:prstGeom prst="roundRect">
                <a:avLst/>
              </a:prstGeom>
              <a:noFill/>
              <a:ln w="57150">
                <a:solidFill>
                  <a:srgbClr val="00B05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2800" dirty="0"/>
              </a:p>
            </p:txBody>
          </p:sp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3D982EFB-1D8F-8478-06BC-245E59507C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88195" y="2019602"/>
                <a:ext cx="1440459" cy="1193399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2F407A9-6C89-88D6-BDD4-D95231EDCDF1}"/>
                </a:ext>
              </a:extLst>
            </p:cNvPr>
            <p:cNvSpPr txBox="1"/>
            <p:nvPr/>
          </p:nvSpPr>
          <p:spPr>
            <a:xfrm>
              <a:off x="2538706" y="2701057"/>
              <a:ext cx="167739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ReplicaSet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0524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E6DF6F-8C96-23CB-18C7-A06EA7FEF99C}"/>
              </a:ext>
            </a:extLst>
          </p:cNvPr>
          <p:cNvSpPr txBox="1"/>
          <p:nvPr/>
        </p:nvSpPr>
        <p:spPr>
          <a:xfrm>
            <a:off x="508664" y="633045"/>
            <a:ext cx="111076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/>
              <a:t>A Deployment's rollout is triggered if and only if the Deployment's Pod template (that is, .</a:t>
            </a:r>
            <a:r>
              <a:rPr lang="en-US" sz="2800" dirty="0" err="1"/>
              <a:t>spec.template</a:t>
            </a:r>
            <a:r>
              <a:rPr lang="en-US" sz="2800" dirty="0"/>
              <a:t>) is changed.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07FDD-D986-9EBE-7A7C-A90B16C2BB65}"/>
              </a:ext>
            </a:extLst>
          </p:cNvPr>
          <p:cNvSpPr txBox="1"/>
          <p:nvPr/>
        </p:nvSpPr>
        <p:spPr>
          <a:xfrm>
            <a:off x="568569" y="1919531"/>
            <a:ext cx="6154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From the command line (kubectl set)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26E896-91E5-EFE2-B5B5-3CDEDDF2FB98}"/>
              </a:ext>
            </a:extLst>
          </p:cNvPr>
          <p:cNvSpPr txBox="1"/>
          <p:nvPr/>
        </p:nvSpPr>
        <p:spPr>
          <a:xfrm>
            <a:off x="568569" y="4373024"/>
            <a:ext cx="5295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By editing deployment yaml file</a:t>
            </a:r>
          </a:p>
        </p:txBody>
      </p:sp>
    </p:spTree>
    <p:extLst>
      <p:ext uri="{BB962C8B-B14F-4D97-AF65-F5344CB8AC3E}">
        <p14:creationId xmlns:p14="http://schemas.microsoft.com/office/powerpoint/2010/main" val="428164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5" grpId="0"/>
      <p:bldP spid="5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CC8DEF-CB05-18D7-9C19-C0E856218E1E}"/>
              </a:ext>
            </a:extLst>
          </p:cNvPr>
          <p:cNvSpPr txBox="1"/>
          <p:nvPr/>
        </p:nvSpPr>
        <p:spPr>
          <a:xfrm>
            <a:off x="773722" y="539262"/>
            <a:ext cx="9870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Upgrade the deployment from image nginx:1.14.2 to nginx:1.16.1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728CBB-B177-8E11-51BD-1E7743F33BCB}"/>
              </a:ext>
            </a:extLst>
          </p:cNvPr>
          <p:cNvSpPr txBox="1"/>
          <p:nvPr/>
        </p:nvSpPr>
        <p:spPr>
          <a:xfrm>
            <a:off x="773721" y="1406769"/>
            <a:ext cx="9870831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kubectl get </a:t>
            </a:r>
            <a:r>
              <a:rPr lang="en-US" sz="3200" dirty="0" err="1"/>
              <a:t>deployments.apps</a:t>
            </a:r>
            <a:r>
              <a:rPr lang="en-US" sz="3200" dirty="0"/>
              <a:t> nginx-deployment -o yaml</a:t>
            </a:r>
          </a:p>
          <a:p>
            <a:endParaRPr lang="en-US" dirty="0"/>
          </a:p>
          <a:p>
            <a:r>
              <a:rPr lang="en-US" dirty="0"/>
              <a:t> spec:</a:t>
            </a:r>
          </a:p>
          <a:p>
            <a:r>
              <a:rPr lang="en-US" dirty="0"/>
              <a:t>      containers:</a:t>
            </a:r>
          </a:p>
          <a:p>
            <a:r>
              <a:rPr lang="en-US" dirty="0"/>
              <a:t>      - image: nginx:1.14.2</a:t>
            </a:r>
          </a:p>
          <a:p>
            <a:r>
              <a:rPr lang="en-US" dirty="0"/>
              <a:t>        </a:t>
            </a:r>
            <a:r>
              <a:rPr lang="en-US" dirty="0" err="1"/>
              <a:t>imagePullPolicy</a:t>
            </a:r>
            <a:r>
              <a:rPr lang="en-US" dirty="0"/>
              <a:t>: </a:t>
            </a:r>
            <a:r>
              <a:rPr lang="en-US" dirty="0" err="1"/>
              <a:t>IfNotPresent</a:t>
            </a:r>
            <a:endParaRPr lang="en-US" dirty="0"/>
          </a:p>
          <a:p>
            <a:r>
              <a:rPr lang="en-US" dirty="0"/>
              <a:t>        </a:t>
            </a:r>
            <a:r>
              <a:rPr lang="en-US" b="1" dirty="0"/>
              <a:t>name: nginx</a:t>
            </a:r>
          </a:p>
          <a:p>
            <a:r>
              <a:rPr lang="en-US" dirty="0"/>
              <a:t>        ports:</a:t>
            </a:r>
          </a:p>
          <a:p>
            <a:r>
              <a:rPr lang="en-US" dirty="0"/>
              <a:t>        - </a:t>
            </a:r>
            <a:r>
              <a:rPr lang="en-US" dirty="0" err="1"/>
              <a:t>containerPort</a:t>
            </a:r>
            <a:r>
              <a:rPr lang="en-US" dirty="0"/>
              <a:t>: 80</a:t>
            </a:r>
          </a:p>
          <a:p>
            <a:r>
              <a:rPr lang="en-US" dirty="0"/>
              <a:t>          protocol: TCP</a:t>
            </a:r>
          </a:p>
          <a:p>
            <a:r>
              <a:rPr lang="en-US" dirty="0"/>
              <a:t>        resources: {}</a:t>
            </a:r>
          </a:p>
          <a:p>
            <a:r>
              <a:rPr lang="en-US" dirty="0"/>
              <a:t>        </a:t>
            </a:r>
            <a:r>
              <a:rPr lang="en-US" dirty="0" err="1"/>
              <a:t>terminationMessagePath</a:t>
            </a:r>
            <a:r>
              <a:rPr lang="en-US" dirty="0"/>
              <a:t>: /dev/termination-log</a:t>
            </a:r>
          </a:p>
          <a:p>
            <a:r>
              <a:rPr lang="en-US" dirty="0"/>
              <a:t>        </a:t>
            </a:r>
            <a:r>
              <a:rPr lang="en-US" dirty="0" err="1"/>
              <a:t>terminationMessagePolicy</a:t>
            </a:r>
            <a:r>
              <a:rPr lang="en-US" dirty="0"/>
              <a:t>: File</a:t>
            </a:r>
          </a:p>
          <a:p>
            <a:r>
              <a:rPr lang="en-US" dirty="0"/>
              <a:t>      </a:t>
            </a:r>
            <a:r>
              <a:rPr lang="en-US" dirty="0" err="1"/>
              <a:t>dnsPolicy</a:t>
            </a:r>
            <a:r>
              <a:rPr lang="en-US" dirty="0"/>
              <a:t>: </a:t>
            </a:r>
            <a:r>
              <a:rPr lang="en-US" dirty="0" err="1"/>
              <a:t>ClusterFirst</a:t>
            </a:r>
            <a:endParaRPr lang="en-US" dirty="0"/>
          </a:p>
          <a:p>
            <a:r>
              <a:rPr lang="en-US" dirty="0"/>
              <a:t>      </a:t>
            </a:r>
            <a:r>
              <a:rPr lang="en-US" dirty="0" err="1"/>
              <a:t>restartPolicy</a:t>
            </a:r>
            <a:r>
              <a:rPr lang="en-US" dirty="0"/>
              <a:t>: Always</a:t>
            </a:r>
          </a:p>
          <a:p>
            <a:r>
              <a:rPr lang="en-US" dirty="0"/>
              <a:t>      </a:t>
            </a:r>
            <a:r>
              <a:rPr lang="en-US" dirty="0" err="1"/>
              <a:t>schedulerName</a:t>
            </a:r>
            <a:r>
              <a:rPr lang="en-US" dirty="0"/>
              <a:t>: default-scheduler</a:t>
            </a:r>
          </a:p>
          <a:p>
            <a:r>
              <a:rPr lang="en-US" dirty="0"/>
              <a:t>      </a:t>
            </a:r>
            <a:r>
              <a:rPr lang="en-US" dirty="0" err="1"/>
              <a:t>securityContext</a:t>
            </a:r>
            <a:r>
              <a:rPr lang="en-US" dirty="0"/>
              <a:t>: {}</a:t>
            </a:r>
          </a:p>
          <a:p>
            <a:r>
              <a:rPr lang="en-US" dirty="0"/>
              <a:t>      </a:t>
            </a:r>
            <a:r>
              <a:rPr lang="en-US" dirty="0" err="1"/>
              <a:t>terminationGracePeriodSeconds</a:t>
            </a:r>
            <a:r>
              <a:rPr lang="en-US" dirty="0"/>
              <a:t>: 30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9E7C9-C8A4-C2F0-4C11-882F836CAD20}"/>
              </a:ext>
            </a:extLst>
          </p:cNvPr>
          <p:cNvSpPr/>
          <p:nvPr/>
        </p:nvSpPr>
        <p:spPr>
          <a:xfrm>
            <a:off x="8925339" y="1406769"/>
            <a:ext cx="1490870" cy="52322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A0421F-7359-6366-73D2-A3DD997D10A7}"/>
              </a:ext>
            </a:extLst>
          </p:cNvPr>
          <p:cNvSpPr/>
          <p:nvPr/>
        </p:nvSpPr>
        <p:spPr>
          <a:xfrm>
            <a:off x="1205948" y="3223832"/>
            <a:ext cx="1490870" cy="52322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3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CCF763-60AB-4096-7658-E2EE4C6B5965}"/>
              </a:ext>
            </a:extLst>
          </p:cNvPr>
          <p:cNvSpPr txBox="1"/>
          <p:nvPr/>
        </p:nvSpPr>
        <p:spPr>
          <a:xfrm>
            <a:off x="246186" y="480646"/>
            <a:ext cx="11617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[root@master1 ~]# kubectl set image deployment nginx-deployment nginx=nginx:1.16.1</a:t>
            </a:r>
          </a:p>
          <a:p>
            <a:r>
              <a:rPr lang="en-US" sz="2400" dirty="0" err="1"/>
              <a:t>deployment.apps</a:t>
            </a:r>
            <a:r>
              <a:rPr lang="en-US" sz="2400" dirty="0"/>
              <a:t>/nginx-deployment image updated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378F7C-5030-CFD4-E12F-69F7B087CCEA}"/>
              </a:ext>
            </a:extLst>
          </p:cNvPr>
          <p:cNvSpPr txBox="1"/>
          <p:nvPr/>
        </p:nvSpPr>
        <p:spPr>
          <a:xfrm>
            <a:off x="67056" y="1711569"/>
            <a:ext cx="1192565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pods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READY   STATUS              RESTARTS        AGE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68fc675d59-nl7k7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0/1     </a:t>
            </a:r>
            <a:r>
              <a:rPr lang="en-US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ContainerCreating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               3s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7fb96c846b-7p92v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          0               6h4m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nginx-deployment-7fb96c846b-nmfh4   1/1     Running             0               6h4m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nginx-deployment-7fb96c846b-wdkx8   1/1     Running             0               6h4m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pods -w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READY   STATUS              RESTARTS        AGE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68fc675d59-nl7k7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0/1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ContainerCreating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               7s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nginx-deployment-7fb96c846b-7p92v   1/1     Running             0               6h4m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nginx-deployment-7fb96c846b-nmfh4   1/1     Running             0               6h4m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nginx-deployment-7fb96c846b-wdkx8   1/1     Running             0               6h4m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nginx-deployment-68fc675d59-nl7k7   1/1     Running             0               13s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7fb96c846b-7p92v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Terminating         0               6h4m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68fc675d59-7sdv4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0/1     Pending             0               0s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31301A-0458-A165-B954-D85961A1FE2C}"/>
              </a:ext>
            </a:extLst>
          </p:cNvPr>
          <p:cNvSpPr/>
          <p:nvPr/>
        </p:nvSpPr>
        <p:spPr>
          <a:xfrm>
            <a:off x="3707027" y="524174"/>
            <a:ext cx="1285102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724CAE-5004-04A7-BFB9-B6EB631706C9}"/>
              </a:ext>
            </a:extLst>
          </p:cNvPr>
          <p:cNvSpPr/>
          <p:nvPr/>
        </p:nvSpPr>
        <p:spPr>
          <a:xfrm>
            <a:off x="4992128" y="528330"/>
            <a:ext cx="1569309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D01B5C-4038-F140-857C-6B81682C2A1D}"/>
              </a:ext>
            </a:extLst>
          </p:cNvPr>
          <p:cNvSpPr/>
          <p:nvPr/>
        </p:nvSpPr>
        <p:spPr>
          <a:xfrm>
            <a:off x="6561437" y="532486"/>
            <a:ext cx="2347785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A41F7B-02EC-2F0A-B909-CB44F6B02329}"/>
              </a:ext>
            </a:extLst>
          </p:cNvPr>
          <p:cNvSpPr/>
          <p:nvPr/>
        </p:nvSpPr>
        <p:spPr>
          <a:xfrm>
            <a:off x="8834439" y="532486"/>
            <a:ext cx="786174" cy="366414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B1F992-4EA4-42BB-8BB0-DECEEEE470D5}"/>
              </a:ext>
            </a:extLst>
          </p:cNvPr>
          <p:cNvSpPr/>
          <p:nvPr/>
        </p:nvSpPr>
        <p:spPr>
          <a:xfrm>
            <a:off x="9602953" y="517082"/>
            <a:ext cx="1704425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2908B7-1821-9CBD-803C-5ECF6834153A}"/>
              </a:ext>
            </a:extLst>
          </p:cNvPr>
          <p:cNvSpPr/>
          <p:nvPr/>
        </p:nvSpPr>
        <p:spPr>
          <a:xfrm>
            <a:off x="2396610" y="2235743"/>
            <a:ext cx="2378590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322E4-3648-198B-5339-5ED13DB31422}"/>
              </a:ext>
            </a:extLst>
          </p:cNvPr>
          <p:cNvSpPr/>
          <p:nvPr/>
        </p:nvSpPr>
        <p:spPr>
          <a:xfrm>
            <a:off x="6054969" y="2244055"/>
            <a:ext cx="2537487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3ABD89-392B-5157-C93D-EAC8E9A86F43}"/>
              </a:ext>
            </a:extLst>
          </p:cNvPr>
          <p:cNvSpPr/>
          <p:nvPr/>
        </p:nvSpPr>
        <p:spPr>
          <a:xfrm>
            <a:off x="2396610" y="5487998"/>
            <a:ext cx="2537487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8C823C-7DFD-BED0-5B90-0CB1F7A2AC6D}"/>
              </a:ext>
            </a:extLst>
          </p:cNvPr>
          <p:cNvSpPr/>
          <p:nvPr/>
        </p:nvSpPr>
        <p:spPr>
          <a:xfrm>
            <a:off x="6080700" y="5558412"/>
            <a:ext cx="1916671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5AB630-C138-2C80-2D0A-C4A219F261FF}"/>
              </a:ext>
            </a:extLst>
          </p:cNvPr>
          <p:cNvSpPr/>
          <p:nvPr/>
        </p:nvSpPr>
        <p:spPr>
          <a:xfrm>
            <a:off x="4838855" y="928011"/>
            <a:ext cx="2033181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0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378F7C-5030-CFD4-E12F-69F7B087CCEA}"/>
              </a:ext>
            </a:extLst>
          </p:cNvPr>
          <p:cNvSpPr txBox="1"/>
          <p:nvPr/>
        </p:nvSpPr>
        <p:spPr>
          <a:xfrm>
            <a:off x="121451" y="117693"/>
            <a:ext cx="119490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pods -w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READY   STATUS              RESTARTS        AGE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68fc675d59-7sdv4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0/1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ContainerCreating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               11s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68fc675d59-nl7k7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0               24s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7fb96c846b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-nmfh4   1/1     Running             0               6h4m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7fb96c846b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-wdkx8   1/1     Running             0               6h4m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pods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READY   STATUS        RESTARTS        AGE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68fc675d59-7sdv4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0               14s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nginx-deployment-68fc675d59-lw25l   0/1     Pending       0               1s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68fc675d59-nl7k7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0               27s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nginx-deployment-7fb96c846b-nmfh4   1/1     Running       0               6h4m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7fb96c846b-wdkx8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Terminating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               6h4m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pods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READY   STATUS        RESTARTS        AGE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68fc675d59-7sdv4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    0               27s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68fc675d59-lw25l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    0               14s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68fc675d59-nl7k7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    0               40s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7fb96c846b-nmfh4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Terminating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               6h4m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4166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33528" y="0"/>
            <a:ext cx="12158472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378F7C-5030-CFD4-E12F-69F7B087CCEA}"/>
              </a:ext>
            </a:extLst>
          </p:cNvPr>
          <p:cNvSpPr txBox="1"/>
          <p:nvPr/>
        </p:nvSpPr>
        <p:spPr>
          <a:xfrm>
            <a:off x="433754" y="597877"/>
            <a:ext cx="10972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pods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READY   STATUS    RESTARTS        AGE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68fc675d59-7sdv4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     34s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68fc675d59-lw25l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     21s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</a:t>
            </a:r>
            <a:r>
              <a:rPr lang="en-US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68fc675d59-nl7k7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     47s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 get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DESIRED   CURRENT   READY   AGE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nginx-deployment-68fc675d59   3         3         3       2d1h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nginx-deployment-7fb96c846b   0         0         0       2d7h</a:t>
            </a:r>
          </a:p>
        </p:txBody>
      </p:sp>
    </p:spTree>
    <p:extLst>
      <p:ext uri="{BB962C8B-B14F-4D97-AF65-F5344CB8AC3E}">
        <p14:creationId xmlns:p14="http://schemas.microsoft.com/office/powerpoint/2010/main" val="3026500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9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33528" y="0"/>
            <a:ext cx="12158472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378F7C-5030-CFD4-E12F-69F7B087CCEA}"/>
              </a:ext>
            </a:extLst>
          </p:cNvPr>
          <p:cNvSpPr txBox="1"/>
          <p:nvPr/>
        </p:nvSpPr>
        <p:spPr>
          <a:xfrm>
            <a:off x="164123" y="597877"/>
            <a:ext cx="11898923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How can we check?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kubectl describe </a:t>
            </a:r>
            <a:r>
              <a:rPr lang="en-US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deployments.apps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nginx-deployment | grep 1.16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CreationTimestamp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 Thu, 26 Jan 2023 14:11:16 +0530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Image:        nginx:1.16.1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kubectl rollout status deployment/nginx-deployment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deployment "nginx-deployment" successfully rolled out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kubectl exec -it nginx-deployment-68fc675d59-7sdv4 -- env | grep -</a:t>
            </a:r>
            <a:r>
              <a:rPr lang="en-US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nginx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HOSTNAME=nginx-deployment-68fc675d59-7sdv4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NGINX_VERSION=1.16.1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46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-42863" y="0"/>
            <a:ext cx="12234863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5E0640-272B-4288-ADAD-9046D41BE07A}"/>
              </a:ext>
            </a:extLst>
          </p:cNvPr>
          <p:cNvSpPr txBox="1"/>
          <p:nvPr/>
        </p:nvSpPr>
        <p:spPr>
          <a:xfrm>
            <a:off x="560571" y="2043886"/>
            <a:ext cx="10119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If any pods goes down, then ReplicaSet will create a new pod.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E89C79-128F-4224-BEF9-338A8DE3AB0D}"/>
              </a:ext>
            </a:extLst>
          </p:cNvPr>
          <p:cNvSpPr txBox="1"/>
          <p:nvPr/>
        </p:nvSpPr>
        <p:spPr>
          <a:xfrm>
            <a:off x="560571" y="433723"/>
            <a:ext cx="101193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A ReplicaSet is a Kubernetes object that runs multiple instances of a pod and ensures a certain number of pods is always running.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E6A318-0FF1-44CF-BD34-34562433642B}"/>
              </a:ext>
            </a:extLst>
          </p:cNvPr>
          <p:cNvSpPr txBox="1"/>
          <p:nvPr/>
        </p:nvSpPr>
        <p:spPr>
          <a:xfrm>
            <a:off x="560570" y="4471194"/>
            <a:ext cx="10119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It provides declarative updates to pods along with many other features.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44CA11-1220-42D4-87DA-B3BD521730AF}"/>
              </a:ext>
            </a:extLst>
          </p:cNvPr>
          <p:cNvSpPr txBox="1"/>
          <p:nvPr/>
        </p:nvSpPr>
        <p:spPr>
          <a:xfrm>
            <a:off x="560570" y="3161607"/>
            <a:ext cx="10119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Deployment is a higher-level concept that not only create but also manages the ReplicaSets.</a:t>
            </a:r>
          </a:p>
        </p:txBody>
      </p:sp>
    </p:spTree>
    <p:extLst>
      <p:ext uri="{BB962C8B-B14F-4D97-AF65-F5344CB8AC3E}">
        <p14:creationId xmlns:p14="http://schemas.microsoft.com/office/powerpoint/2010/main" val="38436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0"/>
                            </p:stCondLst>
                            <p:childTnLst>
                              <p:par>
                                <p:cTn id="24" presetID="1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7" grpId="0"/>
      <p:bldP spid="7" grpId="1"/>
      <p:bldP spid="1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33528" y="0"/>
            <a:ext cx="12124944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378F7C-5030-CFD4-E12F-69F7B087CCEA}"/>
              </a:ext>
            </a:extLst>
          </p:cNvPr>
          <p:cNvSpPr txBox="1"/>
          <p:nvPr/>
        </p:nvSpPr>
        <p:spPr>
          <a:xfrm>
            <a:off x="146538" y="93784"/>
            <a:ext cx="11898923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cs typeface="Courier New" panose="02070309020205020404" pitchFamily="49" charset="0"/>
              </a:rPr>
              <a:t>[root@master1 ~]# kubectl describe </a:t>
            </a:r>
            <a:r>
              <a:rPr lang="en-US" dirty="0" err="1">
                <a:cs typeface="Courier New" panose="02070309020205020404" pitchFamily="49" charset="0"/>
              </a:rPr>
              <a:t>deployments.apps</a:t>
            </a:r>
            <a:r>
              <a:rPr lang="en-US" dirty="0">
                <a:cs typeface="Courier New" panose="02070309020205020404" pitchFamily="49" charset="0"/>
              </a:rPr>
              <a:t> nginx-deployment </a:t>
            </a:r>
          </a:p>
          <a:p>
            <a:r>
              <a:rPr lang="en-US" dirty="0">
                <a:cs typeface="Courier New" panose="02070309020205020404" pitchFamily="49" charset="0"/>
              </a:rPr>
              <a:t>Name:                   nginx-deployment</a:t>
            </a:r>
          </a:p>
          <a:p>
            <a:r>
              <a:rPr lang="en-US" dirty="0">
                <a:cs typeface="Courier New" panose="02070309020205020404" pitchFamily="49" charset="0"/>
              </a:rPr>
              <a:t>Namespace:              default</a:t>
            </a:r>
          </a:p>
          <a:p>
            <a:r>
              <a:rPr lang="en-US" dirty="0" err="1">
                <a:cs typeface="Courier New" panose="02070309020205020404" pitchFamily="49" charset="0"/>
              </a:rPr>
              <a:t>CreationTimestamp</a:t>
            </a:r>
            <a:r>
              <a:rPr lang="en-US" dirty="0">
                <a:cs typeface="Courier New" panose="02070309020205020404" pitchFamily="49" charset="0"/>
              </a:rPr>
              <a:t>:      Thu, 26 Jan 2023 14:11:16 +0530</a:t>
            </a:r>
          </a:p>
          <a:p>
            <a:r>
              <a:rPr lang="en-US" dirty="0">
                <a:cs typeface="Courier New" panose="02070309020205020404" pitchFamily="49" charset="0"/>
              </a:rPr>
              <a:t>Labels:                 app=nginx</a:t>
            </a:r>
          </a:p>
          <a:p>
            <a:r>
              <a:rPr lang="en-US" dirty="0">
                <a:cs typeface="Courier New" panose="02070309020205020404" pitchFamily="49" charset="0"/>
              </a:rPr>
              <a:t>Annotations:            deployment.kubernetes.io/revision: 6</a:t>
            </a:r>
          </a:p>
          <a:p>
            <a:r>
              <a:rPr lang="en-US" dirty="0">
                <a:cs typeface="Courier New" panose="02070309020205020404" pitchFamily="49" charset="0"/>
              </a:rPr>
              <a:t>Selector:               app=nginx</a:t>
            </a:r>
          </a:p>
          <a:p>
            <a:r>
              <a:rPr lang="en-US" dirty="0">
                <a:cs typeface="Courier New" panose="02070309020205020404" pitchFamily="49" charset="0"/>
              </a:rPr>
              <a:t>Replicas:               3 desired | 3 updated | 3 total | 3 available | 0 unavailable</a:t>
            </a:r>
          </a:p>
          <a:p>
            <a:r>
              <a:rPr lang="en-US" dirty="0" err="1">
                <a:cs typeface="Courier New" panose="02070309020205020404" pitchFamily="49" charset="0"/>
              </a:rPr>
              <a:t>StrategyType</a:t>
            </a:r>
            <a:r>
              <a:rPr lang="en-US" dirty="0">
                <a:cs typeface="Courier New" panose="02070309020205020404" pitchFamily="49" charset="0"/>
              </a:rPr>
              <a:t>:           </a:t>
            </a:r>
            <a:r>
              <a:rPr lang="en-US" dirty="0" err="1">
                <a:cs typeface="Courier New" panose="02070309020205020404" pitchFamily="49" charset="0"/>
              </a:rPr>
              <a:t>RollingUpdate</a:t>
            </a:r>
            <a:endParaRPr lang="en-US" dirty="0">
              <a:cs typeface="Courier New" panose="02070309020205020404" pitchFamily="49" charset="0"/>
            </a:endParaRPr>
          </a:p>
          <a:p>
            <a:r>
              <a:rPr lang="en-US" dirty="0" err="1">
                <a:cs typeface="Courier New" panose="02070309020205020404" pitchFamily="49" charset="0"/>
              </a:rPr>
              <a:t>MinReadySeconds</a:t>
            </a:r>
            <a:r>
              <a:rPr lang="en-US" dirty="0">
                <a:cs typeface="Courier New" panose="02070309020205020404" pitchFamily="49" charset="0"/>
              </a:rPr>
              <a:t>:        0</a:t>
            </a:r>
          </a:p>
          <a:p>
            <a:r>
              <a:rPr lang="en-US" dirty="0" err="1">
                <a:cs typeface="Courier New" panose="02070309020205020404" pitchFamily="49" charset="0"/>
              </a:rPr>
              <a:t>RollingUpdateStrategy</a:t>
            </a:r>
            <a:r>
              <a:rPr lang="en-US" dirty="0">
                <a:cs typeface="Courier New" panose="02070309020205020404" pitchFamily="49" charset="0"/>
              </a:rPr>
              <a:t>:  25% max unavailable, 25% max surge</a:t>
            </a:r>
          </a:p>
          <a:p>
            <a:r>
              <a:rPr lang="en-US" dirty="0">
                <a:cs typeface="Courier New" panose="02070309020205020404" pitchFamily="49" charset="0"/>
              </a:rPr>
              <a:t>Pod Template:</a:t>
            </a:r>
          </a:p>
          <a:p>
            <a:r>
              <a:rPr lang="en-US" dirty="0">
                <a:cs typeface="Courier New" panose="02070309020205020404" pitchFamily="49" charset="0"/>
              </a:rPr>
              <a:t>  Labels:  app=nginx</a:t>
            </a:r>
          </a:p>
          <a:p>
            <a:r>
              <a:rPr lang="en-US" dirty="0">
                <a:cs typeface="Courier New" panose="02070309020205020404" pitchFamily="49" charset="0"/>
              </a:rPr>
              <a:t>  Containers:</a:t>
            </a:r>
          </a:p>
          <a:p>
            <a:r>
              <a:rPr lang="en-US" dirty="0">
                <a:cs typeface="Courier New" panose="02070309020205020404" pitchFamily="49" charset="0"/>
              </a:rPr>
              <a:t>   nginx:</a:t>
            </a:r>
          </a:p>
          <a:p>
            <a:r>
              <a:rPr lang="en-US" dirty="0">
                <a:cs typeface="Courier New" panose="02070309020205020404" pitchFamily="49" charset="0"/>
              </a:rPr>
              <a:t>    Image:        nginx:1.16.1</a:t>
            </a:r>
          </a:p>
          <a:p>
            <a:r>
              <a:rPr lang="en-US" dirty="0">
                <a:cs typeface="Courier New" panose="02070309020205020404" pitchFamily="49" charset="0"/>
              </a:rPr>
              <a:t>Conditions:</a:t>
            </a:r>
          </a:p>
          <a:p>
            <a:r>
              <a:rPr lang="en-US" dirty="0">
                <a:cs typeface="Courier New" panose="02070309020205020404" pitchFamily="49" charset="0"/>
              </a:rPr>
              <a:t>  Type           Status  Reason</a:t>
            </a:r>
          </a:p>
          <a:p>
            <a:r>
              <a:rPr lang="en-US" dirty="0">
                <a:cs typeface="Courier New" panose="02070309020205020404" pitchFamily="49" charset="0"/>
              </a:rPr>
              <a:t>  ----           ------  ------</a:t>
            </a:r>
          </a:p>
          <a:p>
            <a:r>
              <a:rPr lang="en-US" dirty="0">
                <a:cs typeface="Courier New" panose="02070309020205020404" pitchFamily="49" charset="0"/>
              </a:rPr>
              <a:t>  Available      True    </a:t>
            </a:r>
            <a:r>
              <a:rPr lang="en-US" dirty="0" err="1">
                <a:cs typeface="Courier New" panose="02070309020205020404" pitchFamily="49" charset="0"/>
              </a:rPr>
              <a:t>MinimumReplicasAvailable</a:t>
            </a:r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  Progressing    True    </a:t>
            </a:r>
            <a:r>
              <a:rPr lang="en-US" dirty="0" err="1">
                <a:cs typeface="Courier New" panose="02070309020205020404" pitchFamily="49" charset="0"/>
              </a:rPr>
              <a:t>NewReplicaSetAvailable</a:t>
            </a:r>
            <a:endParaRPr lang="en-US" dirty="0">
              <a:cs typeface="Courier New" panose="02070309020205020404" pitchFamily="49" charset="0"/>
            </a:endParaRPr>
          </a:p>
          <a:p>
            <a:r>
              <a:rPr lang="en-US" dirty="0" err="1">
                <a:cs typeface="Courier New" panose="02070309020205020404" pitchFamily="49" charset="0"/>
              </a:rPr>
              <a:t>OldReplicaSets</a:t>
            </a:r>
            <a:r>
              <a:rPr lang="en-US" dirty="0">
                <a:cs typeface="Courier New" panose="02070309020205020404" pitchFamily="49" charset="0"/>
              </a:rPr>
              <a:t>:  &lt;none&gt;</a:t>
            </a:r>
          </a:p>
          <a:p>
            <a:r>
              <a:rPr lang="en-US" dirty="0" err="1">
                <a:cs typeface="Courier New" panose="02070309020205020404" pitchFamily="49" charset="0"/>
              </a:rPr>
              <a:t>NewReplicaSet</a:t>
            </a:r>
            <a:r>
              <a:rPr lang="en-US" dirty="0">
                <a:cs typeface="Courier New" panose="02070309020205020404" pitchFamily="49" charset="0"/>
              </a:rPr>
              <a:t>:   nginx-deployment-68fc675d59 (3/3 replicas created)</a:t>
            </a:r>
          </a:p>
          <a:p>
            <a:r>
              <a:rPr lang="en-US" dirty="0">
                <a:cs typeface="Courier New" panose="02070309020205020404" pitchFamily="49" charset="0"/>
              </a:rPr>
              <a:t>Events:          &lt;none&gt;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C2E057-CB96-8ED6-0366-3DCEBBC70F6E}"/>
              </a:ext>
            </a:extLst>
          </p:cNvPr>
          <p:cNvSpPr txBox="1"/>
          <p:nvPr/>
        </p:nvSpPr>
        <p:spPr>
          <a:xfrm>
            <a:off x="3846286" y="4023965"/>
            <a:ext cx="6821714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NewReplicaSet</a:t>
            </a:r>
            <a:r>
              <a:rPr lang="en-US" dirty="0"/>
              <a:t>:   nginx-deployment-</a:t>
            </a:r>
            <a:r>
              <a:rPr lang="en-US" b="1" dirty="0">
                <a:highlight>
                  <a:srgbClr val="FFFF00"/>
                </a:highlight>
              </a:rPr>
              <a:t>7fb96c846b</a:t>
            </a:r>
            <a:r>
              <a:rPr lang="en-US" dirty="0"/>
              <a:t> (3/3 replicas created)</a:t>
            </a:r>
          </a:p>
        </p:txBody>
      </p:sp>
    </p:spTree>
    <p:extLst>
      <p:ext uri="{BB962C8B-B14F-4D97-AF65-F5344CB8AC3E}">
        <p14:creationId xmlns:p14="http://schemas.microsoft.com/office/powerpoint/2010/main" val="152191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E6DF6F-8C96-23CB-18C7-A06EA7FEF99C}"/>
              </a:ext>
            </a:extLst>
          </p:cNvPr>
          <p:cNvSpPr txBox="1"/>
          <p:nvPr/>
        </p:nvSpPr>
        <p:spPr>
          <a:xfrm>
            <a:off x="508664" y="633045"/>
            <a:ext cx="111076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/>
              <a:t>A Deployment's rollout is triggered if and only if the Deployment's Pod template (that is, .</a:t>
            </a:r>
            <a:r>
              <a:rPr lang="en-US" sz="2800" dirty="0" err="1"/>
              <a:t>spec.template</a:t>
            </a:r>
            <a:r>
              <a:rPr lang="en-US" sz="2800" dirty="0"/>
              <a:t>) is changed.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F07FDD-D986-9EBE-7A7C-A90B16C2BB65}"/>
              </a:ext>
            </a:extLst>
          </p:cNvPr>
          <p:cNvSpPr txBox="1"/>
          <p:nvPr/>
        </p:nvSpPr>
        <p:spPr>
          <a:xfrm>
            <a:off x="568569" y="1919531"/>
            <a:ext cx="6154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From the command line (kubectl set)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26E896-91E5-EFE2-B5B5-3CDEDDF2FB98}"/>
              </a:ext>
            </a:extLst>
          </p:cNvPr>
          <p:cNvSpPr txBox="1"/>
          <p:nvPr/>
        </p:nvSpPr>
        <p:spPr>
          <a:xfrm>
            <a:off x="568569" y="4373024"/>
            <a:ext cx="52955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By editing deployment yaml file</a:t>
            </a:r>
          </a:p>
        </p:txBody>
      </p:sp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0A638241-A4E1-6882-AE8C-34BD2CFD2E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1179241">
            <a:off x="6472730" y="1762997"/>
            <a:ext cx="914400" cy="9144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8B2B6C5-AFA6-7AFE-9436-E3C3D12CD124}"/>
              </a:ext>
            </a:extLst>
          </p:cNvPr>
          <p:cNvSpPr/>
          <p:nvPr/>
        </p:nvSpPr>
        <p:spPr>
          <a:xfrm>
            <a:off x="6285161" y="1788426"/>
            <a:ext cx="1289538" cy="86354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13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24944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B8C737-8E67-ED7A-B47B-5EA7FB387B93}"/>
              </a:ext>
            </a:extLst>
          </p:cNvPr>
          <p:cNvSpPr txBox="1"/>
          <p:nvPr/>
        </p:nvSpPr>
        <p:spPr>
          <a:xfrm>
            <a:off x="153162" y="388620"/>
            <a:ext cx="11971782" cy="603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[root@master1 ~]# 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kubectl  get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rs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dirty="0">
                <a:latin typeface="Consolas" panose="020B0609020204030204" pitchFamily="49" charset="0"/>
              </a:rPr>
              <a:t>NAME                          DESIRED   CURRENT   READY   AGE</a:t>
            </a:r>
          </a:p>
          <a:p>
            <a:r>
              <a:rPr lang="en-US" dirty="0">
                <a:latin typeface="Consolas" panose="020B0609020204030204" pitchFamily="49" charset="0"/>
              </a:rPr>
              <a:t>nginx-deployment-</a:t>
            </a:r>
            <a:r>
              <a:rPr lang="en-US" sz="2000" b="1" dirty="0">
                <a:latin typeface="Consolas" panose="020B0609020204030204" pitchFamily="49" charset="0"/>
              </a:rPr>
              <a:t>68fc675d59</a:t>
            </a:r>
            <a:r>
              <a:rPr lang="en-US" dirty="0">
                <a:latin typeface="Consolas" panose="020B0609020204030204" pitchFamily="49" charset="0"/>
              </a:rPr>
              <a:t>   3         3         3       2d1h</a:t>
            </a:r>
          </a:p>
          <a:p>
            <a:r>
              <a:rPr lang="en-US" dirty="0">
                <a:latin typeface="Consolas" panose="020B0609020204030204" pitchFamily="49" charset="0"/>
              </a:rPr>
              <a:t>nginx-deployment-7fb96c846b    0         0         0       2d7h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[root@master1 ~]# 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kubectl edit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deployments.apps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nginx-deployment </a:t>
            </a:r>
          </a:p>
          <a:p>
            <a:r>
              <a:rPr lang="en-US" dirty="0" err="1">
                <a:latin typeface="Consolas" panose="020B0609020204030204" pitchFamily="49" charset="0"/>
              </a:rPr>
              <a:t>deployment.apps</a:t>
            </a:r>
            <a:r>
              <a:rPr lang="en-US" dirty="0">
                <a:latin typeface="Consolas" panose="020B0609020204030204" pitchFamily="49" charset="0"/>
              </a:rPr>
              <a:t>/nginx-deployment edited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get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rs</a:t>
            </a:r>
            <a:endParaRPr lang="en-US" sz="20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NAME                          DESIRED   CURRENT   READY   AGE</a:t>
            </a:r>
          </a:p>
          <a:p>
            <a:r>
              <a:rPr lang="en-US" dirty="0">
                <a:latin typeface="Consolas" panose="020B0609020204030204" pitchFamily="49" charset="0"/>
              </a:rPr>
              <a:t>nginx-deployment-68fc675d59   0         0         0       2d12h</a:t>
            </a:r>
          </a:p>
          <a:p>
            <a:r>
              <a:rPr lang="en-US" dirty="0">
                <a:latin typeface="Consolas" panose="020B0609020204030204" pitchFamily="49" charset="0"/>
              </a:rPr>
              <a:t>nginx-deployment-7fb96c846b   3         3         3       2d18h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[root@master1 ~]# </a:t>
            </a: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kubectl exec -it nginx-deployment-</a:t>
            </a:r>
            <a:r>
              <a:rPr lang="en-US" b="1" dirty="0">
                <a:solidFill>
                  <a:srgbClr val="00B05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7fb96c846b</a:t>
            </a: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-2b6rp -- env | grep -</a:t>
            </a:r>
            <a:r>
              <a:rPr lang="en-US" dirty="0" err="1"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 nginx</a:t>
            </a:r>
          </a:p>
          <a:p>
            <a:r>
              <a:rPr lang="en-US" dirty="0">
                <a:latin typeface="Consolas" panose="020B0609020204030204" pitchFamily="49" charset="0"/>
              </a:rPr>
              <a:t>HOSTNAME=nginx-deployment-7fb96c846b-2b6rp</a:t>
            </a:r>
          </a:p>
          <a:p>
            <a:r>
              <a:rPr lang="en-US" dirty="0">
                <a:latin typeface="Consolas" panose="020B0609020204030204" pitchFamily="49" charset="0"/>
              </a:rPr>
              <a:t>NGINX_VERSION=1.14.2-1~stretch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45B05A-1D63-30FB-02C8-E1BB5E58FEA3}"/>
              </a:ext>
            </a:extLst>
          </p:cNvPr>
          <p:cNvSpPr/>
          <p:nvPr/>
        </p:nvSpPr>
        <p:spPr>
          <a:xfrm>
            <a:off x="3562471" y="2100720"/>
            <a:ext cx="735210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3E8858-8D90-0CAD-759E-D997BDD0417C}"/>
              </a:ext>
            </a:extLst>
          </p:cNvPr>
          <p:cNvSpPr/>
          <p:nvPr/>
        </p:nvSpPr>
        <p:spPr>
          <a:xfrm>
            <a:off x="2354696" y="4074895"/>
            <a:ext cx="1382909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4C4318-D359-DA65-6F70-6C24BC6D94F9}"/>
              </a:ext>
            </a:extLst>
          </p:cNvPr>
          <p:cNvSpPr/>
          <p:nvPr/>
        </p:nvSpPr>
        <p:spPr>
          <a:xfrm>
            <a:off x="6393181" y="997509"/>
            <a:ext cx="662940" cy="307414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015285-E275-6C3D-0F60-AD04841ECA34}"/>
              </a:ext>
            </a:extLst>
          </p:cNvPr>
          <p:cNvSpPr/>
          <p:nvPr/>
        </p:nvSpPr>
        <p:spPr>
          <a:xfrm>
            <a:off x="2235258" y="939826"/>
            <a:ext cx="1621786" cy="409167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02C3F3-48E4-815C-3291-8BA866A58832}"/>
              </a:ext>
            </a:extLst>
          </p:cNvPr>
          <p:cNvSpPr/>
          <p:nvPr/>
        </p:nvSpPr>
        <p:spPr>
          <a:xfrm>
            <a:off x="6386832" y="4104106"/>
            <a:ext cx="453389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CCB29B-D3C3-2F6A-27E4-4CD3EDEC11E8}"/>
              </a:ext>
            </a:extLst>
          </p:cNvPr>
          <p:cNvSpPr/>
          <p:nvPr/>
        </p:nvSpPr>
        <p:spPr>
          <a:xfrm>
            <a:off x="5762050" y="5173426"/>
            <a:ext cx="2156341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908104-32EB-C142-D1D2-8BE65F2CFDCB}"/>
              </a:ext>
            </a:extLst>
          </p:cNvPr>
          <p:cNvSpPr/>
          <p:nvPr/>
        </p:nvSpPr>
        <p:spPr>
          <a:xfrm>
            <a:off x="1967979" y="5685436"/>
            <a:ext cx="2156341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8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5" grpId="1" animBg="1"/>
      <p:bldP spid="6" grpId="0" animBg="1"/>
      <p:bldP spid="6" grpId="1" animBg="1"/>
      <p:bldP spid="7" grpId="0" animBg="1"/>
      <p:bldP spid="9" grpId="0" animBg="1"/>
      <p:bldP spid="1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07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1" y="3216346"/>
              <a:ext cx="9764673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rolling  back to a previous revision?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945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  <p:sndAc>
          <p:stSnd>
            <p:snd r:embed="rId3" name="wind.wav"/>
          </p:stSnd>
        </p:sndAc>
      </p:transition>
    </mc:Choice>
    <mc:Fallback xmlns="">
      <p:transition spd="slow">
        <p:fade/>
        <p:sndAc>
          <p:stSnd>
            <p:snd r:embed="rId4" name="wind.wav"/>
          </p:stSnd>
        </p:sndAc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61710B-F931-87C4-46FD-582ACA1EC8ED}"/>
              </a:ext>
            </a:extLst>
          </p:cNvPr>
          <p:cNvSpPr txBox="1"/>
          <p:nvPr/>
        </p:nvSpPr>
        <p:spPr>
          <a:xfrm>
            <a:off x="128778" y="89624"/>
            <a:ext cx="11934444" cy="6401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get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rs</a:t>
            </a:r>
            <a:endParaRPr lang="en-US" sz="20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NAME                          DESIRED   CURRENT   READY   AGE</a:t>
            </a:r>
          </a:p>
          <a:p>
            <a:r>
              <a:rPr lang="en-US" dirty="0">
                <a:latin typeface="Consolas" panose="020B0609020204030204" pitchFamily="49" charset="0"/>
              </a:rPr>
              <a:t>nginx-deployment-68fc675d59   0         0         0       2d12h</a:t>
            </a:r>
          </a:p>
          <a:p>
            <a:r>
              <a:rPr lang="en-US" dirty="0">
                <a:latin typeface="Consolas" panose="020B0609020204030204" pitchFamily="49" charset="0"/>
              </a:rPr>
              <a:t>nginx-deployment-7fb96c846b   3         3         3       2d18h</a:t>
            </a:r>
          </a:p>
          <a:p>
            <a:endParaRPr lang="en-US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rollout undo deployment/nginx-deployment </a:t>
            </a:r>
          </a:p>
          <a:p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deployment.apps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/nginx-deployment rolled back</a:t>
            </a:r>
          </a:p>
          <a:p>
            <a:endParaRPr lang="en-US" sz="14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get pods --show-labels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NAME                                READY   STATUS        RESTARTS      AGE     LABELS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nginx-deployment-68fc675d59-d6265   1/1     Running       0             2s      app=</a:t>
            </a:r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nginx,pod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-template-hash=68fc675d59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nginx-deployment-68fc675d59-hf894   1/1     Running       0             4s      app=</a:t>
            </a:r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nginx,pod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-template-hash=68fc675d59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nginx-deployment-68fc675d59-jvsdw   1/1     Running       0             3s      app=</a:t>
            </a:r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nginx,pod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-template-hash=68fc675d59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nginx-deployment-</a:t>
            </a:r>
            <a:r>
              <a:rPr lang="en-US" sz="1400" b="1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7fb96c846b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-7nmmw   1/1     </a:t>
            </a:r>
            <a:r>
              <a:rPr lang="en-US" sz="1400" b="1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Terminating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   0             7m11s   app=</a:t>
            </a:r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nginx,pod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-template-hash=7fb96c846b</a:t>
            </a:r>
          </a:p>
          <a:p>
            <a:endParaRPr lang="en-US" sz="14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get pods --show-labels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NAME                                READY   STATUS    RESTARTS      AGE    LABELS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nginx-deployment-</a:t>
            </a:r>
            <a:r>
              <a:rPr lang="en-US" sz="1400" b="1" dirty="0">
                <a:solidFill>
                  <a:srgbClr val="00B05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68fc675d59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-d6265   1/1     Running   0             24s    app=</a:t>
            </a:r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nginx,pod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-template-hash=</a:t>
            </a:r>
            <a:r>
              <a:rPr lang="en-US" sz="1400" b="1" dirty="0">
                <a:solidFill>
                  <a:srgbClr val="00B05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68fc675d59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nginx-deployment-68fc675d59-hf894   1/1     Running   0             26s    app=</a:t>
            </a:r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nginx,pod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-template-hash=68fc675d59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nginx-deployment-68fc675d59-jvsdw   1/1     Running   0             25s    app=</a:t>
            </a:r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nginx,pod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-template-hash=68fc675d59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get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rs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--show-labels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NAME                          DESIRED   CURRENT   READY   AGE     LABELS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nginx-deployment-68fc675d59   3         3         3       2d13h   app=</a:t>
            </a:r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nginx,pod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-template-hash=68fc675d59</a:t>
            </a:r>
          </a:p>
          <a:p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nginx-deployment-7fb96c846b   0         0         0       2d19h   app=</a:t>
            </a:r>
            <a:r>
              <a:rPr lang="en-US" sz="1400" dirty="0" err="1">
                <a:latin typeface="Consolas" panose="020B0609020204030204" pitchFamily="49" charset="0"/>
                <a:cs typeface="Courier New" panose="02070309020205020404" pitchFamily="49" charset="0"/>
              </a:rPr>
              <a:t>nginx,pod</a:t>
            </a:r>
            <a:r>
              <a:rPr lang="en-US" sz="1400" dirty="0">
                <a:latin typeface="Consolas" panose="020B0609020204030204" pitchFamily="49" charset="0"/>
                <a:cs typeface="Courier New" panose="02070309020205020404" pitchFamily="49" charset="0"/>
              </a:rPr>
              <a:t>-template-hash=7fb96c846b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A35F38-52A7-53E7-BAAA-DB37D8AFD981}"/>
              </a:ext>
            </a:extLst>
          </p:cNvPr>
          <p:cNvSpPr/>
          <p:nvPr/>
        </p:nvSpPr>
        <p:spPr>
          <a:xfrm>
            <a:off x="4978521" y="5487670"/>
            <a:ext cx="719969" cy="51435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D7F91C-A7CC-35C2-059E-ABB1933F1265}"/>
              </a:ext>
            </a:extLst>
          </p:cNvPr>
          <p:cNvSpPr/>
          <p:nvPr/>
        </p:nvSpPr>
        <p:spPr>
          <a:xfrm>
            <a:off x="4953121" y="1522730"/>
            <a:ext cx="1405769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64BCD9-401F-7786-B595-E18DCF5D2F2D}"/>
              </a:ext>
            </a:extLst>
          </p:cNvPr>
          <p:cNvSpPr/>
          <p:nvPr/>
        </p:nvSpPr>
        <p:spPr>
          <a:xfrm>
            <a:off x="6358890" y="1503680"/>
            <a:ext cx="2217420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D23C94-EC2F-DFC2-A435-AF7977429B43}"/>
              </a:ext>
            </a:extLst>
          </p:cNvPr>
          <p:cNvSpPr/>
          <p:nvPr/>
        </p:nvSpPr>
        <p:spPr>
          <a:xfrm>
            <a:off x="3414002" y="1518920"/>
            <a:ext cx="1672470" cy="371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FBB833-D266-65BB-A3A2-4278F717D3E5}"/>
              </a:ext>
            </a:extLst>
          </p:cNvPr>
          <p:cNvSpPr/>
          <p:nvPr/>
        </p:nvSpPr>
        <p:spPr>
          <a:xfrm>
            <a:off x="1834569" y="5643880"/>
            <a:ext cx="1200731" cy="35814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79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8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85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85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9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6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6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08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1" y="3216346"/>
              <a:ext cx="9764673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scale UP/Down the </a:t>
              </a:r>
              <a:r>
                <a:rPr lang="en-US" sz="4800" dirty="0"/>
                <a:t>deployment</a:t>
              </a:r>
              <a:r>
                <a:rPr lang="en-US" sz="5400" dirty="0"/>
                <a:t>?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83128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E0C001-1401-7F39-A081-4EE901F80782}"/>
              </a:ext>
            </a:extLst>
          </p:cNvPr>
          <p:cNvSpPr txBox="1"/>
          <p:nvPr/>
        </p:nvSpPr>
        <p:spPr>
          <a:xfrm>
            <a:off x="452981" y="1816837"/>
            <a:ext cx="11078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dirty="0">
                <a:solidFill>
                  <a:srgbClr val="222222"/>
                </a:solidFill>
                <a:effectLst/>
                <a:latin typeface="SFMono-Regular"/>
              </a:rPr>
              <a:t>kubectl scale deployment/nginx-deployment --replicas=5</a:t>
            </a:r>
            <a:endParaRPr lang="en-US" sz="3600" dirty="0">
              <a:solidFill>
                <a:srgbClr val="222222"/>
              </a:solidFill>
              <a:latin typeface="SFMono-Regula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B96104-1DC8-6DB9-5849-6E0EC74E9F18}"/>
              </a:ext>
            </a:extLst>
          </p:cNvPr>
          <p:cNvSpPr/>
          <p:nvPr/>
        </p:nvSpPr>
        <p:spPr>
          <a:xfrm>
            <a:off x="1946031" y="1914765"/>
            <a:ext cx="1031632" cy="5022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B02183-38C0-E6FF-E9D5-681811C1F975}"/>
              </a:ext>
            </a:extLst>
          </p:cNvPr>
          <p:cNvSpPr/>
          <p:nvPr/>
        </p:nvSpPr>
        <p:spPr>
          <a:xfrm>
            <a:off x="8780583" y="1914765"/>
            <a:ext cx="2414955" cy="5022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5841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E0C001-1401-7F39-A081-4EE901F80782}"/>
              </a:ext>
            </a:extLst>
          </p:cNvPr>
          <p:cNvSpPr txBox="1"/>
          <p:nvPr/>
        </p:nvSpPr>
        <p:spPr>
          <a:xfrm>
            <a:off x="452981" y="1816837"/>
            <a:ext cx="110783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dirty="0">
                <a:solidFill>
                  <a:srgbClr val="222222"/>
                </a:solidFill>
                <a:effectLst/>
                <a:latin typeface="SFMono-Regular"/>
              </a:rPr>
              <a:t>kubectl scale deployment/nginx-deployment --replicas=5</a:t>
            </a:r>
            <a:endParaRPr lang="en-US" sz="3600" dirty="0">
              <a:solidFill>
                <a:srgbClr val="222222"/>
              </a:solidFill>
              <a:latin typeface="SFMono-Regular"/>
            </a:endParaRPr>
          </a:p>
          <a:p>
            <a:r>
              <a:rPr lang="en-US" sz="3600" dirty="0" err="1"/>
              <a:t>deployment.apps</a:t>
            </a:r>
            <a:r>
              <a:rPr lang="en-US" sz="3600" dirty="0"/>
              <a:t>/nginx-deployment scaled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B96104-1DC8-6DB9-5849-6E0EC74E9F18}"/>
              </a:ext>
            </a:extLst>
          </p:cNvPr>
          <p:cNvSpPr/>
          <p:nvPr/>
        </p:nvSpPr>
        <p:spPr>
          <a:xfrm>
            <a:off x="1946031" y="1914765"/>
            <a:ext cx="1031632" cy="5022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B02183-38C0-E6FF-E9D5-681811C1F975}"/>
              </a:ext>
            </a:extLst>
          </p:cNvPr>
          <p:cNvSpPr/>
          <p:nvPr/>
        </p:nvSpPr>
        <p:spPr>
          <a:xfrm>
            <a:off x="8804030" y="1914765"/>
            <a:ext cx="2414955" cy="5022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94C53B-E009-A929-4190-220511648A88}"/>
              </a:ext>
            </a:extLst>
          </p:cNvPr>
          <p:cNvSpPr txBox="1"/>
          <p:nvPr/>
        </p:nvSpPr>
        <p:spPr>
          <a:xfrm>
            <a:off x="452981" y="474527"/>
            <a:ext cx="103397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get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deployments.apps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NAME               READY   UP-TO-DATE   AVAILABLE   AGE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   3/3     3            3           8d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77BEF0-D679-E476-5D23-407E0795045D}"/>
              </a:ext>
            </a:extLst>
          </p:cNvPr>
          <p:cNvSpPr txBox="1"/>
          <p:nvPr/>
        </p:nvSpPr>
        <p:spPr>
          <a:xfrm>
            <a:off x="452981" y="3554828"/>
            <a:ext cx="101320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get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deployments.apps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NAME               READY   UP-TO-DATE   AVAILABLE   AGE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   5/5     5            5           8d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76D17C-D20C-481E-D710-54F6A3536C62}"/>
              </a:ext>
            </a:extLst>
          </p:cNvPr>
          <p:cNvSpPr/>
          <p:nvPr/>
        </p:nvSpPr>
        <p:spPr>
          <a:xfrm>
            <a:off x="2977663" y="3909801"/>
            <a:ext cx="1031632" cy="66068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EB8EFA-D478-9668-A05E-888E690C88A9}"/>
              </a:ext>
            </a:extLst>
          </p:cNvPr>
          <p:cNvSpPr/>
          <p:nvPr/>
        </p:nvSpPr>
        <p:spPr>
          <a:xfrm>
            <a:off x="4185139" y="3904094"/>
            <a:ext cx="1594337" cy="66068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A28346-738D-BD28-103C-D7AD0AA882CF}"/>
              </a:ext>
            </a:extLst>
          </p:cNvPr>
          <p:cNvSpPr/>
          <p:nvPr/>
        </p:nvSpPr>
        <p:spPr>
          <a:xfrm>
            <a:off x="6067156" y="3886664"/>
            <a:ext cx="1400443" cy="66068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ED9B3-83DC-A046-1021-1C59103274A0}"/>
              </a:ext>
            </a:extLst>
          </p:cNvPr>
          <p:cNvSpPr txBox="1"/>
          <p:nvPr/>
        </p:nvSpPr>
        <p:spPr>
          <a:xfrm>
            <a:off x="152400" y="5160247"/>
            <a:ext cx="11629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kubectl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autoscale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deployment/nginx-deployment --min=5 --max=10 --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cpu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-percent=70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7A4C0C-889D-9732-4FBD-3FD50876EB2E}"/>
              </a:ext>
            </a:extLst>
          </p:cNvPr>
          <p:cNvSpPr/>
          <p:nvPr/>
        </p:nvSpPr>
        <p:spPr>
          <a:xfrm>
            <a:off x="1289539" y="5108153"/>
            <a:ext cx="1395045" cy="66068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91354C-CDDD-08E8-62B1-393C1B618D3F}"/>
              </a:ext>
            </a:extLst>
          </p:cNvPr>
          <p:cNvSpPr/>
          <p:nvPr/>
        </p:nvSpPr>
        <p:spPr>
          <a:xfrm>
            <a:off x="9015046" y="5028185"/>
            <a:ext cx="2368062" cy="66068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FBD97D-0949-FE30-9EAD-D74510CBF62C}"/>
              </a:ext>
            </a:extLst>
          </p:cNvPr>
          <p:cNvSpPr/>
          <p:nvPr/>
        </p:nvSpPr>
        <p:spPr>
          <a:xfrm>
            <a:off x="7760677" y="5036800"/>
            <a:ext cx="1254369" cy="66068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13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150"/>
                            </p:stCondLst>
                            <p:childTnLst>
                              <p:par>
                                <p:cTn id="6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150"/>
                            </p:stCondLst>
                            <p:childTnLst>
                              <p:par>
                                <p:cTn id="6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0" grpId="0" animBg="1"/>
      <p:bldP spid="11" grpId="0" animBg="1"/>
      <p:bldP spid="12" grpId="0" animBg="1"/>
      <p:bldP spid="13" grpId="0"/>
      <p:bldP spid="14" grpId="0" animBg="1"/>
      <p:bldP spid="14" grpId="1" animBg="1"/>
      <p:bldP spid="5" grpId="0" animBg="1"/>
      <p:bldP spid="5" grpId="1" animBg="1"/>
      <p:bldP spid="9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B96104-1DC8-6DB9-5849-6E0EC74E9F18}"/>
              </a:ext>
            </a:extLst>
          </p:cNvPr>
          <p:cNvSpPr/>
          <p:nvPr/>
        </p:nvSpPr>
        <p:spPr>
          <a:xfrm>
            <a:off x="1899138" y="462772"/>
            <a:ext cx="1031632" cy="5022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B02183-38C0-E6FF-E9D5-681811C1F975}"/>
              </a:ext>
            </a:extLst>
          </p:cNvPr>
          <p:cNvSpPr/>
          <p:nvPr/>
        </p:nvSpPr>
        <p:spPr>
          <a:xfrm>
            <a:off x="8822786" y="435035"/>
            <a:ext cx="2414955" cy="5022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39B981-E93D-6E22-ABB3-48EBB2824A0C}"/>
              </a:ext>
            </a:extLst>
          </p:cNvPr>
          <p:cNvSpPr txBox="1"/>
          <p:nvPr/>
        </p:nvSpPr>
        <p:spPr>
          <a:xfrm>
            <a:off x="406088" y="364844"/>
            <a:ext cx="110783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dirty="0">
                <a:solidFill>
                  <a:srgbClr val="222222"/>
                </a:solidFill>
                <a:effectLst/>
                <a:latin typeface="SFMono-Regular"/>
              </a:rPr>
              <a:t>kubectl scale deployment/nginx-deployment --replicas=2</a:t>
            </a:r>
            <a:endParaRPr lang="en-US" sz="3600" dirty="0">
              <a:solidFill>
                <a:srgbClr val="222222"/>
              </a:solidFill>
              <a:latin typeface="SFMono-Regular"/>
            </a:endParaRPr>
          </a:p>
          <a:p>
            <a:r>
              <a:rPr lang="en-US" sz="3600" dirty="0" err="1"/>
              <a:t>deployment.apps</a:t>
            </a:r>
            <a:r>
              <a:rPr lang="en-US" sz="3600" dirty="0"/>
              <a:t>/nginx-deployment scaled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A5E2A-89CB-F967-63B5-3F7BEABFF87C}"/>
              </a:ext>
            </a:extLst>
          </p:cNvPr>
          <p:cNvSpPr txBox="1"/>
          <p:nvPr/>
        </p:nvSpPr>
        <p:spPr>
          <a:xfrm>
            <a:off x="304800" y="2110154"/>
            <a:ext cx="10820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 get deployments/nginx-deployment 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NAME               READY   UP-TO-DATE   AVAILABLE   AGE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  </a:t>
            </a:r>
            <a:r>
              <a:rPr lang="en-US" sz="2000" b="1" dirty="0">
                <a:latin typeface="Consolas" panose="020B0609020204030204" pitchFamily="49" charset="0"/>
                <a:cs typeface="Courier New" panose="02070309020205020404" pitchFamily="49" charset="0"/>
              </a:rPr>
              <a:t> 2/2     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2            2           8d</a:t>
            </a:r>
          </a:p>
          <a:p>
            <a:endParaRPr lang="en-US" sz="20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edit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deployments.apps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nginx-deployment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8BB788-1CAA-4764-F274-A7FED90E46BD}"/>
              </a:ext>
            </a:extLst>
          </p:cNvPr>
          <p:cNvSpPr/>
          <p:nvPr/>
        </p:nvSpPr>
        <p:spPr>
          <a:xfrm>
            <a:off x="3906982" y="3325091"/>
            <a:ext cx="724395" cy="4162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10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3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A5E2A-89CB-F967-63B5-3F7BEABFF87C}"/>
              </a:ext>
            </a:extLst>
          </p:cNvPr>
          <p:cNvSpPr txBox="1"/>
          <p:nvPr/>
        </p:nvSpPr>
        <p:spPr>
          <a:xfrm>
            <a:off x="257908" y="820615"/>
            <a:ext cx="10820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creationTimestamp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"2023-01-26T08:41:16Z"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generation: 18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labels: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  app: nginx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name: nginx-deployment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namespace: default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resourceVersion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"251884"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uid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4c0eabf9-c6cc-4607-b733-b411e0a39f6e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spec: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progressDeadlineSeconds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600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replicas: 2  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revisionHistoryLimit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10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EA26BA-843D-6527-8585-97DE68C7744E}"/>
              </a:ext>
            </a:extLst>
          </p:cNvPr>
          <p:cNvSpPr/>
          <p:nvPr/>
        </p:nvSpPr>
        <p:spPr>
          <a:xfrm>
            <a:off x="480646" y="3915508"/>
            <a:ext cx="1922585" cy="31652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1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5E0640-272B-4288-ADAD-9046D41BE07A}"/>
              </a:ext>
            </a:extLst>
          </p:cNvPr>
          <p:cNvSpPr txBox="1"/>
          <p:nvPr/>
        </p:nvSpPr>
        <p:spPr>
          <a:xfrm>
            <a:off x="1069848" y="2259449"/>
            <a:ext cx="1011936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0" i="0" dirty="0">
                <a:solidFill>
                  <a:srgbClr val="232629"/>
                </a:solidFill>
                <a:effectLst/>
                <a:latin typeface="-apple-system"/>
              </a:rPr>
              <a:t>Kubernetes objects can be created, updated, and deleted by storing multiple object configuration files in a directory and using </a:t>
            </a:r>
            <a:r>
              <a:rPr lang="en-US" sz="3200" b="1" i="0" dirty="0">
                <a:solidFill>
                  <a:srgbClr val="232629"/>
                </a:solidFill>
                <a:effectLst/>
                <a:latin typeface="-apple-system"/>
              </a:rPr>
              <a:t>kubectl apply </a:t>
            </a:r>
            <a:r>
              <a:rPr lang="en-US" sz="3200" b="0" i="0" dirty="0">
                <a:solidFill>
                  <a:srgbClr val="232629"/>
                </a:solidFill>
                <a:effectLst/>
                <a:latin typeface="-apple-system"/>
              </a:rPr>
              <a:t>to recursively create and update those objects as needed. </a:t>
            </a:r>
            <a:endParaRPr lang="en-US" sz="3200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E89C79-128F-4224-BEF9-338A8DE3AB0D}"/>
              </a:ext>
            </a:extLst>
          </p:cNvPr>
          <p:cNvSpPr txBox="1"/>
          <p:nvPr/>
        </p:nvSpPr>
        <p:spPr>
          <a:xfrm>
            <a:off x="463296" y="618548"/>
            <a:ext cx="8753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Deployment is a resource object in Kubernetes that provides declarative updates to applications.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C4F25E-5FB9-482E-A2E2-E999835BEC01}"/>
              </a:ext>
            </a:extLst>
          </p:cNvPr>
          <p:cNvSpPr/>
          <p:nvPr/>
        </p:nvSpPr>
        <p:spPr>
          <a:xfrm>
            <a:off x="1993900" y="1130300"/>
            <a:ext cx="1930400" cy="482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07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A5E2A-89CB-F967-63B5-3F7BEABFF87C}"/>
              </a:ext>
            </a:extLst>
          </p:cNvPr>
          <p:cNvSpPr txBox="1"/>
          <p:nvPr/>
        </p:nvSpPr>
        <p:spPr>
          <a:xfrm>
            <a:off x="257908" y="820615"/>
            <a:ext cx="10820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creationTimestamp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"2023-01-26T08:41:16Z"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generation: 18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labels: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  app: nginx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name: nginx-deployment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namespace: default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resourceVersion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"251884"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uid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4c0eabf9-c6cc-4607-b733-b411e0a39f6e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spec: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progressDeadlineSeconds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600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replicas: 3  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revisionHistoryLimit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: 10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2216D0-083D-D074-393F-21F29F446A66}"/>
              </a:ext>
            </a:extLst>
          </p:cNvPr>
          <p:cNvSpPr/>
          <p:nvPr/>
        </p:nvSpPr>
        <p:spPr>
          <a:xfrm>
            <a:off x="480646" y="3915508"/>
            <a:ext cx="1922585" cy="31652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45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B96104-1DC8-6DB9-5849-6E0EC74E9F18}"/>
              </a:ext>
            </a:extLst>
          </p:cNvPr>
          <p:cNvSpPr/>
          <p:nvPr/>
        </p:nvSpPr>
        <p:spPr>
          <a:xfrm>
            <a:off x="1899138" y="462772"/>
            <a:ext cx="1031632" cy="5022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B02183-38C0-E6FF-E9D5-681811C1F975}"/>
              </a:ext>
            </a:extLst>
          </p:cNvPr>
          <p:cNvSpPr/>
          <p:nvPr/>
        </p:nvSpPr>
        <p:spPr>
          <a:xfrm>
            <a:off x="8822786" y="435035"/>
            <a:ext cx="2414955" cy="5022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39B981-E93D-6E22-ABB3-48EBB2824A0C}"/>
              </a:ext>
            </a:extLst>
          </p:cNvPr>
          <p:cNvSpPr txBox="1"/>
          <p:nvPr/>
        </p:nvSpPr>
        <p:spPr>
          <a:xfrm>
            <a:off x="406088" y="364844"/>
            <a:ext cx="110783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dirty="0">
                <a:solidFill>
                  <a:srgbClr val="222222"/>
                </a:solidFill>
                <a:effectLst/>
                <a:latin typeface="SFMono-Regular"/>
              </a:rPr>
              <a:t>kubectl scale deployment/nginx-deployment --replicas=2</a:t>
            </a:r>
            <a:endParaRPr lang="en-US" sz="3600" dirty="0">
              <a:solidFill>
                <a:srgbClr val="222222"/>
              </a:solidFill>
              <a:latin typeface="SFMono-Regular"/>
            </a:endParaRPr>
          </a:p>
          <a:p>
            <a:r>
              <a:rPr lang="en-US" sz="3600" dirty="0" err="1"/>
              <a:t>deployment.apps</a:t>
            </a:r>
            <a:r>
              <a:rPr lang="en-US" sz="3600" dirty="0"/>
              <a:t>/nginx-deployment scaled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A5E2A-89CB-F967-63B5-3F7BEABFF87C}"/>
              </a:ext>
            </a:extLst>
          </p:cNvPr>
          <p:cNvSpPr txBox="1"/>
          <p:nvPr/>
        </p:nvSpPr>
        <p:spPr>
          <a:xfrm>
            <a:off x="304800" y="2110154"/>
            <a:ext cx="10820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 get deployments/nginx-deployment 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NAME               READY   UP-TO-DATE   AVAILABLE   AGE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  </a:t>
            </a:r>
            <a:r>
              <a:rPr lang="en-US" sz="2000" b="1" dirty="0">
                <a:latin typeface="Consolas" panose="020B0609020204030204" pitchFamily="49" charset="0"/>
                <a:cs typeface="Courier New" panose="02070309020205020404" pitchFamily="49" charset="0"/>
              </a:rPr>
              <a:t> 2/2     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2            2           8d</a:t>
            </a:r>
          </a:p>
          <a:p>
            <a:endParaRPr lang="en-US" sz="20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edit </a:t>
            </a:r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deployments.apps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 nginx-deployment 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urier New" panose="02070309020205020404" pitchFamily="49" charset="0"/>
              </a:rPr>
              <a:t>deployment.apps</a:t>
            </a:r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/nginx-deployment edited</a:t>
            </a:r>
          </a:p>
          <a:p>
            <a:endParaRPr lang="en-US" sz="20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[root@master1 ~]# kubectl  get deployments/nginx-deployment 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NAME               READY   UP-TO-DATE   AVAILABLE   AGE</a:t>
            </a:r>
          </a:p>
          <a:p>
            <a:r>
              <a:rPr lang="en-US" sz="2000" dirty="0">
                <a:latin typeface="Consolas" panose="020B0609020204030204" pitchFamily="49" charset="0"/>
                <a:cs typeface="Courier New" panose="02070309020205020404" pitchFamily="49" charset="0"/>
              </a:rPr>
              <a:t>nginx-deployment   3/3     3            3           8d</a:t>
            </a:r>
          </a:p>
        </p:txBody>
      </p:sp>
    </p:spTree>
    <p:extLst>
      <p:ext uri="{BB962C8B-B14F-4D97-AF65-F5344CB8AC3E}">
        <p14:creationId xmlns:p14="http://schemas.microsoft.com/office/powerpoint/2010/main" val="271077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09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delete the Deployment?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09036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  <p:sndAc>
          <p:stSnd>
            <p:snd r:embed="rId3" name="wind.wav"/>
          </p:stSnd>
        </p:sndAc>
      </p:transition>
    </mc:Choice>
    <mc:Fallback xmlns="">
      <p:transition spd="slow">
        <p:fade/>
        <p:sndAc>
          <p:stSnd>
            <p:snd r:embed="rId4" name="wind.wav"/>
          </p:stSnd>
        </p:sndAc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200AFC-E8DD-E541-67DF-840D40467D40}"/>
              </a:ext>
            </a:extLst>
          </p:cNvPr>
          <p:cNvSpPr txBox="1"/>
          <p:nvPr/>
        </p:nvSpPr>
        <p:spPr>
          <a:xfrm>
            <a:off x="83127" y="380010"/>
            <a:ext cx="12065330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get deployments nginx-deployment --show-labels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READY   UP-TO-DATE   AVAILABLE   AGE   LABELS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      3/3     3            3           9d    app=nginx</a:t>
            </a:r>
          </a:p>
          <a:p>
            <a:endParaRPr lang="en-US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get  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replicasets.apps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  --show-labels | grep nginx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nginx-deployment-68fc675d59   3         3         3       9d    app=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nginx,pod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-template-hash=68fc675d59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   0         0         0       9d    app=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nginx,pod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-template-hash=7fb96c846b</a:t>
            </a:r>
          </a:p>
          <a:p>
            <a:endParaRPr lang="en-US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endParaRPr lang="en-US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   ==&gt; Created first time.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nginx-deployment-68fc675d59   ==&gt; Upgraded to 1.16.1 using</a:t>
            </a:r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 “set image” 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option</a:t>
            </a:r>
          </a:p>
          <a:p>
            <a:endParaRPr lang="en-US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   ==&gt; </a:t>
            </a:r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edit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 the yaml file and rollback to 1.14.2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nginx-deployment-68fc675d59   ==&gt; “</a:t>
            </a:r>
            <a:r>
              <a:rPr lang="en-US" sz="2000" b="1" dirty="0">
                <a:latin typeface="Abadi" panose="020B0604020104020204" pitchFamily="34" charset="0"/>
                <a:cs typeface="Courier New" panose="02070309020205020404" pitchFamily="49" charset="0"/>
              </a:rPr>
              <a:t>rollout undo” 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sub command used to switch back to 1.16.1</a:t>
            </a:r>
          </a:p>
          <a:p>
            <a:endParaRPr lang="en-US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endParaRPr lang="en-US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endParaRPr lang="en-US" dirty="0">
              <a:latin typeface="Abadi" panose="020B0604020104020204" pitchFamily="34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FAE6E5-FE81-A3FE-DB88-1673CDBA21AB}"/>
              </a:ext>
            </a:extLst>
          </p:cNvPr>
          <p:cNvSpPr/>
          <p:nvPr/>
        </p:nvSpPr>
        <p:spPr>
          <a:xfrm>
            <a:off x="2998839" y="680695"/>
            <a:ext cx="1071716" cy="6171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C65F94-7F84-DA80-B9F9-1BD507DF24D2}"/>
              </a:ext>
            </a:extLst>
          </p:cNvPr>
          <p:cNvSpPr/>
          <p:nvPr/>
        </p:nvSpPr>
        <p:spPr>
          <a:xfrm>
            <a:off x="8431161" y="680694"/>
            <a:ext cx="1420761" cy="6171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8FB42F-06F8-86E4-45F0-FE806FBB1A53}"/>
              </a:ext>
            </a:extLst>
          </p:cNvPr>
          <p:cNvSpPr/>
          <p:nvPr/>
        </p:nvSpPr>
        <p:spPr>
          <a:xfrm>
            <a:off x="6459794" y="380011"/>
            <a:ext cx="1342549" cy="3006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9E9711-C41F-4453-A720-CA67F2339FCD}"/>
              </a:ext>
            </a:extLst>
          </p:cNvPr>
          <p:cNvSpPr/>
          <p:nvPr/>
        </p:nvSpPr>
        <p:spPr>
          <a:xfrm>
            <a:off x="5024284" y="1529897"/>
            <a:ext cx="2778059" cy="2935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4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75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75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75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75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700"/>
                            </p:stCondLst>
                            <p:childTnLst>
                              <p:par>
                                <p:cTn id="3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7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7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7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-43543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200AFC-E8DD-E541-67DF-840D40467D40}"/>
              </a:ext>
            </a:extLst>
          </p:cNvPr>
          <p:cNvSpPr txBox="1"/>
          <p:nvPr/>
        </p:nvSpPr>
        <p:spPr>
          <a:xfrm>
            <a:off x="83127" y="380010"/>
            <a:ext cx="1206533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get deployments nginx-deployment --show-labels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READY   UP-TO-DATE   AVAILABLE   AGE   LABELS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nginx-deployment      3/3     3            3           9d    app=nginx</a:t>
            </a:r>
          </a:p>
          <a:p>
            <a:endParaRPr lang="en-US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get  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replicasets.apps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 --show-labels | grep nginx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nginx-deployment-68fc675d59   3         3         3       9d    app=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nginx,pod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-template-hash=68fc675d59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nginx-deployment-7fb96c846b   0         0         0       9d    app=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nginx,pod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-template-hash=7fb96c846b</a:t>
            </a:r>
          </a:p>
          <a:p>
            <a:endParaRPr lang="en-US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get pods --show-labels | grep nginx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nginx-deployment-68fc675d59-2mdrn   1/1     Running   2 (27m ago)   35h   app=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nginx,</a:t>
            </a:r>
            <a:r>
              <a:rPr lang="en-US" sz="1600" dirty="0" err="1">
                <a:latin typeface="Abadi" panose="020B0604020104020204" pitchFamily="34" charset="0"/>
                <a:cs typeface="Courier New" panose="02070309020205020404" pitchFamily="49" charset="0"/>
              </a:rPr>
              <a:t>pod</a:t>
            </a:r>
            <a:r>
              <a:rPr lang="en-US" sz="1600" dirty="0">
                <a:latin typeface="Abadi" panose="020B0604020104020204" pitchFamily="34" charset="0"/>
                <a:cs typeface="Courier New" panose="02070309020205020404" pitchFamily="49" charset="0"/>
              </a:rPr>
              <a:t>-template-hash=68fc675d59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nginx-deployment-68fc675d59-rbqnc    1/1     Running   1 (27m ago)   21h   app=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nginx,</a:t>
            </a:r>
            <a:r>
              <a:rPr lang="en-US" sz="1600" dirty="0" err="1">
                <a:latin typeface="Abadi" panose="020B0604020104020204" pitchFamily="34" charset="0"/>
                <a:cs typeface="Courier New" panose="02070309020205020404" pitchFamily="49" charset="0"/>
              </a:rPr>
              <a:t>pod</a:t>
            </a:r>
            <a:r>
              <a:rPr lang="en-US" sz="1600" dirty="0">
                <a:latin typeface="Abadi" panose="020B0604020104020204" pitchFamily="34" charset="0"/>
                <a:cs typeface="Courier New" panose="02070309020205020404" pitchFamily="49" charset="0"/>
              </a:rPr>
              <a:t>-template-hash=68fc675d59</a:t>
            </a: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nginx-deployment-68fc675d59-sx6kv    1/1     Running   2 (26m ago)   36h   app=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nginx,</a:t>
            </a:r>
            <a:r>
              <a:rPr lang="en-US" sz="1600" dirty="0" err="1">
                <a:latin typeface="Abadi" panose="020B0604020104020204" pitchFamily="34" charset="0"/>
                <a:cs typeface="Courier New" panose="02070309020205020404" pitchFamily="49" charset="0"/>
              </a:rPr>
              <a:t>pod</a:t>
            </a:r>
            <a:r>
              <a:rPr lang="en-US" sz="1600" dirty="0">
                <a:latin typeface="Abadi" panose="020B0604020104020204" pitchFamily="34" charset="0"/>
                <a:cs typeface="Courier New" panose="02070309020205020404" pitchFamily="49" charset="0"/>
              </a:rPr>
              <a:t>-template-hash=68fc675d59</a:t>
            </a:r>
          </a:p>
          <a:p>
            <a:endParaRPr lang="en-US" sz="1600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delete </a:t>
            </a:r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deployments.apps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 nginx-deployment </a:t>
            </a:r>
          </a:p>
          <a:p>
            <a:r>
              <a:rPr lang="en-US" dirty="0" err="1">
                <a:latin typeface="Abadi" panose="020B0604020104020204" pitchFamily="34" charset="0"/>
                <a:cs typeface="Courier New" panose="02070309020205020404" pitchFamily="49" charset="0"/>
              </a:rPr>
              <a:t>deployment.apps</a:t>
            </a:r>
            <a:r>
              <a:rPr lang="en-US" dirty="0">
                <a:latin typeface="Abadi" panose="020B0604020104020204" pitchFamily="34" charset="0"/>
                <a:cs typeface="Courier New" panose="02070309020205020404" pitchFamily="49" charset="0"/>
              </a:rPr>
              <a:t> "nginx-deployment" deleted</a:t>
            </a:r>
          </a:p>
        </p:txBody>
      </p:sp>
    </p:spTree>
    <p:extLst>
      <p:ext uri="{BB962C8B-B14F-4D97-AF65-F5344CB8AC3E}">
        <p14:creationId xmlns:p14="http://schemas.microsoft.com/office/powerpoint/2010/main" val="3963185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1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-43544" y="0"/>
            <a:ext cx="12235543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200AFC-E8DD-E541-67DF-840D40467D40}"/>
              </a:ext>
            </a:extLst>
          </p:cNvPr>
          <p:cNvSpPr txBox="1"/>
          <p:nvPr/>
        </p:nvSpPr>
        <p:spPr>
          <a:xfrm>
            <a:off x="83127" y="380010"/>
            <a:ext cx="120653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get </a:t>
            </a:r>
            <a:r>
              <a:rPr lang="en-US" sz="2400" dirty="0" err="1">
                <a:latin typeface="Abadi" panose="020B0604020104020204" pitchFamily="34" charset="0"/>
                <a:cs typeface="Courier New" panose="02070309020205020404" pitchFamily="49" charset="0"/>
              </a:rPr>
              <a:t>deployments.apps</a:t>
            </a:r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No resources found in default namespace.</a:t>
            </a:r>
          </a:p>
          <a:p>
            <a:endParaRPr lang="en-US" sz="2400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get </a:t>
            </a:r>
            <a:r>
              <a:rPr lang="en-US" sz="2400" dirty="0" err="1">
                <a:latin typeface="Abadi" panose="020B0604020104020204" pitchFamily="34" charset="0"/>
                <a:cs typeface="Courier New" panose="02070309020205020404" pitchFamily="49" charset="0"/>
              </a:rPr>
              <a:t>deployments.apps</a:t>
            </a:r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 nginx-deployment --show-labels </a:t>
            </a:r>
          </a:p>
          <a:p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Error from server (</a:t>
            </a:r>
            <a:r>
              <a:rPr lang="en-US" sz="2400" dirty="0" err="1">
                <a:latin typeface="Abadi" panose="020B0604020104020204" pitchFamily="34" charset="0"/>
                <a:cs typeface="Courier New" panose="02070309020205020404" pitchFamily="49" charset="0"/>
              </a:rPr>
              <a:t>NotFound</a:t>
            </a:r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): </a:t>
            </a:r>
            <a:r>
              <a:rPr lang="en-US" sz="2400" dirty="0" err="1">
                <a:latin typeface="Abadi" panose="020B0604020104020204" pitchFamily="34" charset="0"/>
                <a:cs typeface="Courier New" panose="02070309020205020404" pitchFamily="49" charset="0"/>
              </a:rPr>
              <a:t>deployments.apps</a:t>
            </a:r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 "nginx-deployment" not found</a:t>
            </a:r>
          </a:p>
          <a:p>
            <a:endParaRPr lang="en-US" sz="2400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get  </a:t>
            </a:r>
            <a:r>
              <a:rPr lang="en-US" sz="2400" dirty="0" err="1">
                <a:latin typeface="Abadi" panose="020B0604020104020204" pitchFamily="34" charset="0"/>
                <a:cs typeface="Courier New" panose="02070309020205020404" pitchFamily="49" charset="0"/>
              </a:rPr>
              <a:t>replicasets.apps</a:t>
            </a:r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 --show-labels | grep nginx</a:t>
            </a:r>
          </a:p>
          <a:p>
            <a:endParaRPr lang="en-US" sz="2400" dirty="0">
              <a:latin typeface="Abadi" panose="020B06040201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Abadi" panose="020B0604020104020204" pitchFamily="34" charset="0"/>
                <a:cs typeface="Courier New" panose="02070309020205020404" pitchFamily="49" charset="0"/>
              </a:rPr>
              <a:t>[root@master1 ~]# kubectl get pods --show-labels | grep nginx</a:t>
            </a:r>
          </a:p>
        </p:txBody>
      </p:sp>
    </p:spTree>
    <p:extLst>
      <p:ext uri="{BB962C8B-B14F-4D97-AF65-F5344CB8AC3E}">
        <p14:creationId xmlns:p14="http://schemas.microsoft.com/office/powerpoint/2010/main" val="370470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5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5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5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0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25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10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Use cases of Deployment.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583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  <p:sndAc>
          <p:stSnd>
            <p:snd r:embed="rId3" name="wind.wav"/>
          </p:stSnd>
        </p:sndAc>
      </p:transition>
    </mc:Choice>
    <mc:Fallback xmlns="">
      <p:transition spd="slow">
        <p:fade/>
        <p:sndAc>
          <p:stSnd>
            <p:snd r:embed="rId4" name="wind.wav"/>
          </p:stSnd>
        </p:sndAc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E62AE2-518A-82A5-E0BA-C5EDFE544921}"/>
              </a:ext>
            </a:extLst>
          </p:cNvPr>
          <p:cNvSpPr txBox="1"/>
          <p:nvPr/>
        </p:nvSpPr>
        <p:spPr>
          <a:xfrm>
            <a:off x="242596" y="279918"/>
            <a:ext cx="1148598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Upgrade the replicaset.</a:t>
            </a:r>
          </a:p>
          <a:p>
            <a:endParaRPr lang="en-US" sz="4800" dirty="0"/>
          </a:p>
          <a:p>
            <a:r>
              <a:rPr lang="en-US" sz="4800" dirty="0"/>
              <a:t>Rollback to an earlier Deployment revision.</a:t>
            </a:r>
          </a:p>
          <a:p>
            <a:endParaRPr lang="en-US" sz="4800" dirty="0"/>
          </a:p>
          <a:p>
            <a:r>
              <a:rPr lang="en-US" sz="4800" dirty="0"/>
              <a:t>Scale up / down the deployment. </a:t>
            </a:r>
          </a:p>
          <a:p>
            <a:endParaRPr lang="en-US" sz="4800" dirty="0"/>
          </a:p>
          <a:p>
            <a:r>
              <a:rPr lang="en-US" sz="4800" dirty="0" err="1"/>
              <a:t>Autoscale</a:t>
            </a:r>
            <a:r>
              <a:rPr lang="en-US" sz="4800" dirty="0"/>
              <a:t> the deployment. </a:t>
            </a:r>
          </a:p>
        </p:txBody>
      </p:sp>
    </p:spTree>
    <p:extLst>
      <p:ext uri="{BB962C8B-B14F-4D97-AF65-F5344CB8AC3E}">
        <p14:creationId xmlns:p14="http://schemas.microsoft.com/office/powerpoint/2010/main" val="2478450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11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LAB + Exam preparation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68028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  <p:sndAc>
          <p:stSnd>
            <p:snd r:embed="rId3" name="wind.wav"/>
          </p:stSnd>
        </p:sndAc>
      </p:transition>
    </mc:Choice>
    <mc:Fallback xmlns="">
      <p:transition spd="slow">
        <p:fade/>
        <p:sndAc>
          <p:stSnd>
            <p:snd r:embed="rId4" name="wind.wav"/>
          </p:stSnd>
        </p:sndAc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84B3F7-47D2-30D2-DB4C-DCA03343422F}"/>
              </a:ext>
            </a:extLst>
          </p:cNvPr>
          <p:cNvSpPr txBox="1"/>
          <p:nvPr/>
        </p:nvSpPr>
        <p:spPr>
          <a:xfrm>
            <a:off x="67056" y="251460"/>
            <a:ext cx="12057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14737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5E0640-272B-4288-ADAD-9046D41BE07A}"/>
              </a:ext>
            </a:extLst>
          </p:cNvPr>
          <p:cNvSpPr txBox="1"/>
          <p:nvPr/>
        </p:nvSpPr>
        <p:spPr>
          <a:xfrm>
            <a:off x="463296" y="1903849"/>
            <a:ext cx="10119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We instruct Kubernetes system through objects that how we want our cluster’s workload to look</a:t>
            </a:r>
            <a:r>
              <a:rPr lang="en-US" dirty="0"/>
              <a:t>.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E89C79-128F-4224-BEF9-338A8DE3AB0D}"/>
              </a:ext>
            </a:extLst>
          </p:cNvPr>
          <p:cNvSpPr txBox="1"/>
          <p:nvPr/>
        </p:nvSpPr>
        <p:spPr>
          <a:xfrm>
            <a:off x="463296" y="618548"/>
            <a:ext cx="8753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Deployment is a resource object in Kubernetes that provides declarative updates to applications.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C4F25E-5FB9-482E-A2E2-E999835BEC01}"/>
              </a:ext>
            </a:extLst>
          </p:cNvPr>
          <p:cNvSpPr/>
          <p:nvPr/>
        </p:nvSpPr>
        <p:spPr>
          <a:xfrm>
            <a:off x="7137400" y="1986715"/>
            <a:ext cx="1270000" cy="482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FA81EE-0F95-41FC-9B2C-D6AA93DCB523}"/>
              </a:ext>
            </a:extLst>
          </p:cNvPr>
          <p:cNvSpPr/>
          <p:nvPr/>
        </p:nvSpPr>
        <p:spPr>
          <a:xfrm>
            <a:off x="463296" y="674557"/>
            <a:ext cx="5467604" cy="482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44CA11-1220-42D4-87DA-B3BD521730AF}"/>
              </a:ext>
            </a:extLst>
          </p:cNvPr>
          <p:cNvSpPr txBox="1"/>
          <p:nvPr/>
        </p:nvSpPr>
        <p:spPr>
          <a:xfrm>
            <a:off x="463296" y="3161607"/>
            <a:ext cx="10119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Deployment is the part of Controller.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72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  <p:bldP spid="11" grpId="1" animBg="1"/>
      <p:bldP spid="6" grpId="0" animBg="1"/>
      <p:bldP spid="6" grpId="1" animBg="1"/>
      <p:bldP spid="1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173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188413D8-407B-487F-8024-98015BE33EEA}"/>
              </a:ext>
            </a:extLst>
          </p:cNvPr>
          <p:cNvSpPr/>
          <p:nvPr/>
        </p:nvSpPr>
        <p:spPr>
          <a:xfrm>
            <a:off x="10048" y="931851"/>
            <a:ext cx="4783317" cy="4303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A8D5C7-DFFA-4D28-8323-095C59E4549D}"/>
              </a:ext>
            </a:extLst>
          </p:cNvPr>
          <p:cNvSpPr/>
          <p:nvPr/>
        </p:nvSpPr>
        <p:spPr>
          <a:xfrm>
            <a:off x="11490960" y="6075680"/>
            <a:ext cx="701040" cy="782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3ADD612-9B0B-4B76-B8DF-0E40214B2F64}"/>
              </a:ext>
            </a:extLst>
          </p:cNvPr>
          <p:cNvGrpSpPr/>
          <p:nvPr/>
        </p:nvGrpSpPr>
        <p:grpSpPr>
          <a:xfrm>
            <a:off x="5337066" y="225428"/>
            <a:ext cx="6905537" cy="5020665"/>
            <a:chOff x="616871" y="1049598"/>
            <a:chExt cx="2828621" cy="1985765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9FA0333-4130-4975-99DE-250207B2EC8F}"/>
                </a:ext>
              </a:extLst>
            </p:cNvPr>
            <p:cNvSpPr/>
            <p:nvPr/>
          </p:nvSpPr>
          <p:spPr>
            <a:xfrm>
              <a:off x="619696" y="1388812"/>
              <a:ext cx="2825796" cy="164655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EC5A2D6-346A-4FF3-BB75-269CC41654A4}"/>
                </a:ext>
              </a:extLst>
            </p:cNvPr>
            <p:cNvSpPr/>
            <p:nvPr/>
          </p:nvSpPr>
          <p:spPr>
            <a:xfrm>
              <a:off x="616871" y="1049598"/>
              <a:ext cx="1642625" cy="27829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Worker node 1 / VM</a:t>
              </a: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B7CFCD9-2D92-4D36-AD75-28C1D9C31E4E}"/>
              </a:ext>
            </a:extLst>
          </p:cNvPr>
          <p:cNvSpPr/>
          <p:nvPr/>
        </p:nvSpPr>
        <p:spPr>
          <a:xfrm>
            <a:off x="5978546" y="2950561"/>
            <a:ext cx="1738993" cy="5821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hlinkClick r:id="" action="ppaction://noaction"/>
              </a:rPr>
              <a:t>Kube-Proxy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085F000-6398-407E-AB12-0692E616AA27}"/>
              </a:ext>
            </a:extLst>
          </p:cNvPr>
          <p:cNvSpPr/>
          <p:nvPr/>
        </p:nvSpPr>
        <p:spPr>
          <a:xfrm>
            <a:off x="5999898" y="1652657"/>
            <a:ext cx="1717641" cy="5821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hlinkClick r:id="" action="ppaction://noaction"/>
              </a:rPr>
              <a:t>Kubelet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46F76B-11C8-49BB-8911-212D3719F5BA}"/>
              </a:ext>
            </a:extLst>
          </p:cNvPr>
          <p:cNvSpPr/>
          <p:nvPr/>
        </p:nvSpPr>
        <p:spPr>
          <a:xfrm>
            <a:off x="5337069" y="4805667"/>
            <a:ext cx="6898639" cy="428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CentOS 9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146DE8-4540-494B-81EC-78A1E6788F18}"/>
              </a:ext>
            </a:extLst>
          </p:cNvPr>
          <p:cNvSpPr/>
          <p:nvPr/>
        </p:nvSpPr>
        <p:spPr>
          <a:xfrm>
            <a:off x="5337069" y="4521158"/>
            <a:ext cx="6898639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Docker Engine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4BC01B-8477-4019-8C75-1019073A0B30}"/>
              </a:ext>
            </a:extLst>
          </p:cNvPr>
          <p:cNvSpPr/>
          <p:nvPr/>
        </p:nvSpPr>
        <p:spPr>
          <a:xfrm>
            <a:off x="5337069" y="4236978"/>
            <a:ext cx="6898639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Kubernetes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4" name="Content Placeholder 18" descr="Laptop Computer">
                <a:extLst>
                  <a:ext uri="{FF2B5EF4-FFF2-40B4-BE49-F238E27FC236}">
                    <a16:creationId xmlns:a16="http://schemas.microsoft.com/office/drawing/2014/main" id="{F1B580DD-F644-498A-8206-18AA8F036137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</p:nvPr>
            </p:nvGraphicFramePr>
            <p:xfrm>
              <a:off x="1685073" y="5188102"/>
              <a:ext cx="2162840" cy="164937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162840" cy="1649377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542388" ay="246599" az="3919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5675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4" name="Content Placeholder 18" descr="Laptop Computer">
                <a:extLst>
                  <a:ext uri="{FF2B5EF4-FFF2-40B4-BE49-F238E27FC236}">
                    <a16:creationId xmlns:a16="http://schemas.microsoft.com/office/drawing/2014/main" id="{F1B580DD-F644-498A-8206-18AA8F0361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85073" y="5188102"/>
                <a:ext cx="2162840" cy="1649377"/>
              </a:xfrm>
              <a:prstGeom prst="rect">
                <a:avLst/>
              </a:prstGeom>
            </p:spPr>
          </p:pic>
        </mc:Fallback>
      </mc:AlternateContent>
      <p:sp>
        <p:nvSpPr>
          <p:cNvPr id="36" name="Rectangle 35">
            <a:extLst>
              <a:ext uri="{FF2B5EF4-FFF2-40B4-BE49-F238E27FC236}">
                <a16:creationId xmlns:a16="http://schemas.microsoft.com/office/drawing/2014/main" id="{F1D49E55-DEE8-4CCC-8A79-1B927847DD24}"/>
              </a:ext>
            </a:extLst>
          </p:cNvPr>
          <p:cNvSpPr/>
          <p:nvPr/>
        </p:nvSpPr>
        <p:spPr>
          <a:xfrm>
            <a:off x="79504" y="1500913"/>
            <a:ext cx="1420741" cy="62048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Schedular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EC088E3-171B-4432-898C-2F32CCF25E55}"/>
              </a:ext>
            </a:extLst>
          </p:cNvPr>
          <p:cNvSpPr/>
          <p:nvPr/>
        </p:nvSpPr>
        <p:spPr>
          <a:xfrm>
            <a:off x="2980343" y="1869638"/>
            <a:ext cx="1406367" cy="116192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API Server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E740782-1A4A-4047-8114-8BEEC3D4A290}"/>
              </a:ext>
            </a:extLst>
          </p:cNvPr>
          <p:cNvSpPr/>
          <p:nvPr/>
        </p:nvSpPr>
        <p:spPr>
          <a:xfrm>
            <a:off x="77763" y="3385828"/>
            <a:ext cx="1424223" cy="52380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Controller</a:t>
            </a:r>
          </a:p>
        </p:txBody>
      </p:sp>
      <p:sp>
        <p:nvSpPr>
          <p:cNvPr id="39" name="Cylinder 38">
            <a:extLst>
              <a:ext uri="{FF2B5EF4-FFF2-40B4-BE49-F238E27FC236}">
                <a16:creationId xmlns:a16="http://schemas.microsoft.com/office/drawing/2014/main" id="{0B6467F2-173E-42BD-9E0A-7900C825F272}"/>
              </a:ext>
            </a:extLst>
          </p:cNvPr>
          <p:cNvSpPr/>
          <p:nvPr/>
        </p:nvSpPr>
        <p:spPr>
          <a:xfrm>
            <a:off x="124541" y="2324407"/>
            <a:ext cx="1043992" cy="82270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33" dirty="0"/>
              <a:t>Etcd </a:t>
            </a:r>
            <a:r>
              <a:rPr lang="en-US" sz="1600" dirty="0"/>
              <a:t>Database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CDE7DA1-164D-4A91-9BD0-006907BB2973}"/>
              </a:ext>
            </a:extLst>
          </p:cNvPr>
          <p:cNvSpPr/>
          <p:nvPr/>
        </p:nvSpPr>
        <p:spPr>
          <a:xfrm>
            <a:off x="-1" y="441234"/>
            <a:ext cx="3939052" cy="490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Master node 1 / VM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51FB38D-0733-4E4F-BFFC-083264D0B148}"/>
              </a:ext>
            </a:extLst>
          </p:cNvPr>
          <p:cNvSpPr/>
          <p:nvPr/>
        </p:nvSpPr>
        <p:spPr>
          <a:xfrm>
            <a:off x="10049" y="4795946"/>
            <a:ext cx="4793367" cy="428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CentOS 9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D4B7E5B-0498-4D99-8519-C6083074957C}"/>
              </a:ext>
            </a:extLst>
          </p:cNvPr>
          <p:cNvSpPr/>
          <p:nvPr/>
        </p:nvSpPr>
        <p:spPr>
          <a:xfrm>
            <a:off x="10049" y="4511436"/>
            <a:ext cx="4793367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Docker Engine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B63C94F-61F3-4DA0-B8A3-4E978C173617}"/>
              </a:ext>
            </a:extLst>
          </p:cNvPr>
          <p:cNvSpPr/>
          <p:nvPr/>
        </p:nvSpPr>
        <p:spPr>
          <a:xfrm>
            <a:off x="10049" y="4227256"/>
            <a:ext cx="4793367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Kubernetes</a:t>
            </a:r>
          </a:p>
        </p:txBody>
      </p:sp>
      <p:sp>
        <p:nvSpPr>
          <p:cNvPr id="55" name="Arrow: Up-Down 54">
            <a:extLst>
              <a:ext uri="{FF2B5EF4-FFF2-40B4-BE49-F238E27FC236}">
                <a16:creationId xmlns:a16="http://schemas.microsoft.com/office/drawing/2014/main" id="{91FF1A48-01FF-4AE9-BCB9-278982ACF874}"/>
              </a:ext>
            </a:extLst>
          </p:cNvPr>
          <p:cNvSpPr/>
          <p:nvPr/>
        </p:nvSpPr>
        <p:spPr>
          <a:xfrm rot="199390">
            <a:off x="3529210" y="3010479"/>
            <a:ext cx="247431" cy="2466181"/>
          </a:xfrm>
          <a:prstGeom prst="up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6030B76-1735-407F-8E86-42AF12FB412D}"/>
              </a:ext>
            </a:extLst>
          </p:cNvPr>
          <p:cNvSpPr/>
          <p:nvPr/>
        </p:nvSpPr>
        <p:spPr>
          <a:xfrm>
            <a:off x="9571565" y="1511405"/>
            <a:ext cx="1919395" cy="7361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POD 1</a:t>
            </a:r>
          </a:p>
          <a:p>
            <a:pPr algn="ctr"/>
            <a:r>
              <a:rPr lang="en-US" sz="2400" dirty="0"/>
              <a:t>C: </a:t>
            </a:r>
            <a:r>
              <a:rPr lang="en-US" sz="2400" dirty="0" err="1"/>
              <a:t>webapp1</a:t>
            </a:r>
            <a:endParaRPr lang="en-US" sz="24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4093BDF-1304-4021-825B-E406C7E0F354}"/>
              </a:ext>
            </a:extLst>
          </p:cNvPr>
          <p:cNvSpPr/>
          <p:nvPr/>
        </p:nvSpPr>
        <p:spPr>
          <a:xfrm>
            <a:off x="9571565" y="2849755"/>
            <a:ext cx="1919395" cy="7361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POD 2</a:t>
            </a:r>
          </a:p>
          <a:p>
            <a:pPr algn="ctr"/>
            <a:r>
              <a:rPr lang="en-US" sz="2400" dirty="0"/>
              <a:t>C: </a:t>
            </a:r>
            <a:r>
              <a:rPr lang="en-US" sz="2400" dirty="0" err="1"/>
              <a:t>database1</a:t>
            </a:r>
            <a:endParaRPr lang="en-US" sz="2400" dirty="0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D3B4E803-914E-4B72-A9B0-009C3F67B78A}"/>
              </a:ext>
            </a:extLst>
          </p:cNvPr>
          <p:cNvSpPr/>
          <p:nvPr/>
        </p:nvSpPr>
        <p:spPr>
          <a:xfrm>
            <a:off x="7717540" y="1820043"/>
            <a:ext cx="1833224" cy="30651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761E4C31-44C9-408D-AC8D-4C9DAC99D4C2}"/>
              </a:ext>
            </a:extLst>
          </p:cNvPr>
          <p:cNvSpPr/>
          <p:nvPr/>
        </p:nvSpPr>
        <p:spPr>
          <a:xfrm>
            <a:off x="7726624" y="3119894"/>
            <a:ext cx="1833224" cy="30651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2ABBE644-3714-4591-994B-1F51712947FB}"/>
              </a:ext>
            </a:extLst>
          </p:cNvPr>
          <p:cNvSpPr/>
          <p:nvPr/>
        </p:nvSpPr>
        <p:spPr>
          <a:xfrm rot="20736368">
            <a:off x="4356339" y="2001852"/>
            <a:ext cx="1682548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53C2FF7B-26BF-4D8D-BD18-D295BC310A96}"/>
              </a:ext>
            </a:extLst>
          </p:cNvPr>
          <p:cNvSpPr/>
          <p:nvPr/>
        </p:nvSpPr>
        <p:spPr>
          <a:xfrm rot="455399">
            <a:off x="4359024" y="2876936"/>
            <a:ext cx="1625619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Arrow: Bent 2">
            <a:extLst>
              <a:ext uri="{FF2B5EF4-FFF2-40B4-BE49-F238E27FC236}">
                <a16:creationId xmlns:a16="http://schemas.microsoft.com/office/drawing/2014/main" id="{4FBC3DBD-5009-44BF-9E7A-3492E2979CA5}"/>
              </a:ext>
            </a:extLst>
          </p:cNvPr>
          <p:cNvSpPr/>
          <p:nvPr/>
        </p:nvSpPr>
        <p:spPr>
          <a:xfrm flipH="1" flipV="1">
            <a:off x="4344648" y="2234799"/>
            <a:ext cx="2564152" cy="399605"/>
          </a:xfrm>
          <a:prstGeom prst="ben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49" name="Arrow: Right 48">
            <a:extLst>
              <a:ext uri="{FF2B5EF4-FFF2-40B4-BE49-F238E27FC236}">
                <a16:creationId xmlns:a16="http://schemas.microsoft.com/office/drawing/2014/main" id="{7D995895-6299-468D-A193-9369C324BE23}"/>
              </a:ext>
            </a:extLst>
          </p:cNvPr>
          <p:cNvSpPr/>
          <p:nvPr/>
        </p:nvSpPr>
        <p:spPr>
          <a:xfrm rot="1098028">
            <a:off x="1478839" y="2090083"/>
            <a:ext cx="1545711" cy="204492"/>
          </a:xfrm>
          <a:prstGeom prst="rightArrow">
            <a:avLst>
              <a:gd name="adj1" fmla="val 70774"/>
              <a:gd name="adj2" fmla="val 5000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5D96D067-E534-4E9F-8E00-650607449180}"/>
              </a:ext>
            </a:extLst>
          </p:cNvPr>
          <p:cNvSpPr/>
          <p:nvPr/>
        </p:nvSpPr>
        <p:spPr>
          <a:xfrm rot="1028853" flipH="1">
            <a:off x="1461147" y="1733871"/>
            <a:ext cx="1555301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309C0DCD-A8C4-4421-9320-ED4D284A1030}"/>
              </a:ext>
            </a:extLst>
          </p:cNvPr>
          <p:cNvSpPr/>
          <p:nvPr/>
        </p:nvSpPr>
        <p:spPr>
          <a:xfrm rot="176112">
            <a:off x="1172553" y="2468642"/>
            <a:ext cx="1853948" cy="204492"/>
          </a:xfrm>
          <a:prstGeom prst="rightArrow">
            <a:avLst>
              <a:gd name="adj1" fmla="val 70774"/>
              <a:gd name="adj2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1AAD574C-21C0-4BBD-B113-DCAE7CE9F1FC}"/>
              </a:ext>
            </a:extLst>
          </p:cNvPr>
          <p:cNvSpPr/>
          <p:nvPr/>
        </p:nvSpPr>
        <p:spPr>
          <a:xfrm flipH="1">
            <a:off x="1168532" y="2690456"/>
            <a:ext cx="1849035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992EE632-DB35-4DE0-904B-4B687324206A}"/>
              </a:ext>
            </a:extLst>
          </p:cNvPr>
          <p:cNvSpPr/>
          <p:nvPr/>
        </p:nvSpPr>
        <p:spPr>
          <a:xfrm rot="20458264" flipH="1">
            <a:off x="1447989" y="3132766"/>
            <a:ext cx="1667244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1C0CE-1247-42A8-B8E5-18BCD411530E}"/>
              </a:ext>
            </a:extLst>
          </p:cNvPr>
          <p:cNvSpPr/>
          <p:nvPr/>
        </p:nvSpPr>
        <p:spPr>
          <a:xfrm>
            <a:off x="77763" y="3385828"/>
            <a:ext cx="1408060" cy="54697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id="{7A52BFB0-A1FA-44A9-BB0C-CF52542E66D2}"/>
              </a:ext>
            </a:extLst>
          </p:cNvPr>
          <p:cNvSpPr/>
          <p:nvPr/>
        </p:nvSpPr>
        <p:spPr>
          <a:xfrm rot="20380307">
            <a:off x="1402102" y="3323626"/>
            <a:ext cx="2184441" cy="204492"/>
          </a:xfrm>
          <a:prstGeom prst="rightArrow">
            <a:avLst>
              <a:gd name="adj1" fmla="val 70774"/>
              <a:gd name="adj2" fmla="val 5000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541756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5E0640-272B-4288-ADAD-9046D41BE07A}"/>
              </a:ext>
            </a:extLst>
          </p:cNvPr>
          <p:cNvSpPr txBox="1"/>
          <p:nvPr/>
        </p:nvSpPr>
        <p:spPr>
          <a:xfrm>
            <a:off x="463296" y="1903849"/>
            <a:ext cx="10119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We instruct Kubernetes system through objects that how we want our cluster’s workload to look</a:t>
            </a:r>
            <a:r>
              <a:rPr lang="en-US" dirty="0"/>
              <a:t>.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E89C79-128F-4224-BEF9-338A8DE3AB0D}"/>
              </a:ext>
            </a:extLst>
          </p:cNvPr>
          <p:cNvSpPr txBox="1"/>
          <p:nvPr/>
        </p:nvSpPr>
        <p:spPr>
          <a:xfrm>
            <a:off x="463296" y="618548"/>
            <a:ext cx="87538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Deployment is a resource object in Kubernetes that provides declarative updates to applications.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E6A318-0FF1-44CF-BD34-34562433642B}"/>
              </a:ext>
            </a:extLst>
          </p:cNvPr>
          <p:cNvSpPr txBox="1"/>
          <p:nvPr/>
        </p:nvSpPr>
        <p:spPr>
          <a:xfrm>
            <a:off x="463296" y="4139119"/>
            <a:ext cx="10119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Once the object created, our controller checks the desired &amp; current state.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44CA11-1220-42D4-87DA-B3BD521730AF}"/>
              </a:ext>
            </a:extLst>
          </p:cNvPr>
          <p:cNvSpPr txBox="1"/>
          <p:nvPr/>
        </p:nvSpPr>
        <p:spPr>
          <a:xfrm>
            <a:off x="463296" y="3161607"/>
            <a:ext cx="10119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Deployment is the part of Controller.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42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02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317701" y="3216346"/>
              <a:ext cx="9886640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4000" dirty="0">
                  <a:solidFill>
                    <a:schemeClr val="accent3"/>
                  </a:solidFill>
                </a:rPr>
                <a:t> </a:t>
              </a:r>
              <a:r>
                <a:rPr lang="en-US" sz="5400" dirty="0"/>
                <a:t>Understand the fields in yaml file .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30824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4|1.1|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4889</TotalTime>
  <Words>3235</Words>
  <Application>Microsoft Office PowerPoint</Application>
  <PresentationFormat>Widescreen</PresentationFormat>
  <Paragraphs>628</Paragraphs>
  <Slides>60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0" baseType="lpstr">
      <vt:lpstr>Abadi</vt:lpstr>
      <vt:lpstr>-apple-system</vt:lpstr>
      <vt:lpstr>Arial</vt:lpstr>
      <vt:lpstr>Calibri</vt:lpstr>
      <vt:lpstr>Calibri Light</vt:lpstr>
      <vt:lpstr>Consolas</vt:lpstr>
      <vt:lpstr>Courier New</vt:lpstr>
      <vt:lpstr>Helvetica Neue</vt:lpstr>
      <vt:lpstr>SFMono-Regular</vt:lpstr>
      <vt:lpstr>Office Theme</vt:lpstr>
      <vt:lpstr>PowerPoint Presentation</vt:lpstr>
      <vt:lpstr>Agenda of this video.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RiplicaSet</dc:title>
  <dc:creator>RANA Anish OBS/OINIS</dc:creator>
  <cp:lastModifiedBy>RANA Anish OBS/OINIS</cp:lastModifiedBy>
  <cp:revision>362</cp:revision>
  <dcterms:created xsi:type="dcterms:W3CDTF">2022-11-26T08:43:39Z</dcterms:created>
  <dcterms:modified xsi:type="dcterms:W3CDTF">2023-02-08T14:11:54Z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7222825-62ea-40f3-96b5-5375c07996e2_Enabled">
    <vt:lpwstr>true</vt:lpwstr>
  </property>
  <property fmtid="{D5CDD505-2E9C-101B-9397-08002B2CF9AE}" pid="3" name="MSIP_Label_07222825-62ea-40f3-96b5-5375c07996e2_SetDate">
    <vt:lpwstr>2022-11-26T08:43:57Z</vt:lpwstr>
  </property>
  <property fmtid="{D5CDD505-2E9C-101B-9397-08002B2CF9AE}" pid="4" name="MSIP_Label_07222825-62ea-40f3-96b5-5375c07996e2_Method">
    <vt:lpwstr>Privileged</vt:lpwstr>
  </property>
  <property fmtid="{D5CDD505-2E9C-101B-9397-08002B2CF9AE}" pid="5" name="MSIP_Label_07222825-62ea-40f3-96b5-5375c07996e2_Name">
    <vt:lpwstr>unrestricted_parent.2</vt:lpwstr>
  </property>
  <property fmtid="{D5CDD505-2E9C-101B-9397-08002B2CF9AE}" pid="6" name="MSIP_Label_07222825-62ea-40f3-96b5-5375c07996e2_SiteId">
    <vt:lpwstr>90c7a20a-f34b-40bf-bc48-b9253b6f5d20</vt:lpwstr>
  </property>
  <property fmtid="{D5CDD505-2E9C-101B-9397-08002B2CF9AE}" pid="7" name="MSIP_Label_07222825-62ea-40f3-96b5-5375c07996e2_ActionId">
    <vt:lpwstr>8f59f27b-47c5-4348-878a-f1d2862c6acc</vt:lpwstr>
  </property>
  <property fmtid="{D5CDD505-2E9C-101B-9397-08002B2CF9AE}" pid="8" name="MSIP_Label_07222825-62ea-40f3-96b5-5375c07996e2_ContentBits">
    <vt:lpwstr>0</vt:lpwstr>
  </property>
</Properties>
</file>

<file path=docProps/thumbnail.jpeg>
</file>